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814" r:id="rId2"/>
  </p:sldMasterIdLst>
  <p:notesMasterIdLst>
    <p:notesMasterId r:id="rId32"/>
  </p:notesMasterIdLst>
  <p:handoutMasterIdLst>
    <p:handoutMasterId r:id="rId33"/>
  </p:handoutMasterIdLst>
  <p:sldIdLst>
    <p:sldId id="326" r:id="rId3"/>
    <p:sldId id="410" r:id="rId4"/>
    <p:sldId id="444" r:id="rId5"/>
    <p:sldId id="445" r:id="rId6"/>
    <p:sldId id="447" r:id="rId7"/>
    <p:sldId id="449" r:id="rId8"/>
    <p:sldId id="423" r:id="rId9"/>
    <p:sldId id="424" r:id="rId10"/>
    <p:sldId id="337" r:id="rId11"/>
    <p:sldId id="409" r:id="rId12"/>
    <p:sldId id="442" r:id="rId13"/>
    <p:sldId id="417" r:id="rId14"/>
    <p:sldId id="366" r:id="rId15"/>
    <p:sldId id="431" r:id="rId16"/>
    <p:sldId id="342" r:id="rId17"/>
    <p:sldId id="343" r:id="rId18"/>
    <p:sldId id="432" r:id="rId19"/>
    <p:sldId id="433" r:id="rId20"/>
    <p:sldId id="383" r:id="rId21"/>
    <p:sldId id="434" r:id="rId22"/>
    <p:sldId id="348" r:id="rId23"/>
    <p:sldId id="379" r:id="rId24"/>
    <p:sldId id="392" r:id="rId25"/>
    <p:sldId id="437" r:id="rId26"/>
    <p:sldId id="349" r:id="rId27"/>
    <p:sldId id="381" r:id="rId28"/>
    <p:sldId id="415" r:id="rId29"/>
    <p:sldId id="439" r:id="rId30"/>
    <p:sldId id="443" r:id="rId31"/>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410"/>
            <p14:sldId id="444"/>
            <p14:sldId id="445"/>
            <p14:sldId id="447"/>
            <p14:sldId id="449"/>
            <p14:sldId id="423"/>
            <p14:sldId id="424"/>
            <p14:sldId id="337"/>
            <p14:sldId id="409"/>
            <p14:sldId id="442"/>
            <p14:sldId id="417"/>
            <p14:sldId id="366"/>
            <p14:sldId id="431"/>
            <p14:sldId id="342"/>
            <p14:sldId id="343"/>
            <p14:sldId id="432"/>
            <p14:sldId id="433"/>
            <p14:sldId id="383"/>
            <p14:sldId id="434"/>
            <p14:sldId id="348"/>
            <p14:sldId id="379"/>
            <p14:sldId id="392"/>
            <p14:sldId id="437"/>
            <p14:sldId id="349"/>
            <p14:sldId id="381"/>
            <p14:sldId id="415"/>
            <p14:sldId id="439"/>
            <p14:sldId id="443"/>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99B"/>
    <a:srgbClr val="417DC4"/>
    <a:srgbClr val="080808"/>
    <a:srgbClr val="62D57C"/>
    <a:srgbClr val="D47DCF"/>
    <a:srgbClr val="FFCA00"/>
    <a:srgbClr val="34CB6A"/>
    <a:srgbClr val="000091"/>
    <a:srgbClr val="A558A0"/>
    <a:srgbClr val="CE7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1" autoAdjust="0"/>
    <p:restoredTop sz="94660"/>
  </p:normalViewPr>
  <p:slideViewPr>
    <p:cSldViewPr snapToGrid="0">
      <p:cViewPr>
        <p:scale>
          <a:sx n="100" d="100"/>
          <a:sy n="100" d="100"/>
        </p:scale>
        <p:origin x="24" y="25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4F0C479D-4687-E740-9789-857CF0267E23}" type="datetimeFigureOut">
              <a:rPr lang="fr-FR" smtClean="0"/>
              <a:t>05/02/2024</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05/02/2024</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05/02/2024</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pPr algn="r"/>
              <a:t>05/02/2024</a:t>
            </a:fld>
            <a:endParaRPr lang="fr-FR" cap="all" dirty="0"/>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8199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05/02/2024</a:t>
            </a:fld>
            <a:endParaRPr lang="fr-FR" cap="all" dirty="0"/>
          </a:p>
        </p:txBody>
      </p:sp>
      <p:sp>
        <p:nvSpPr>
          <p:cNvPr id="3" name="Espace réservé pour une image  7">
            <a:extLst>
              <a:ext uri="{FF2B5EF4-FFF2-40B4-BE49-F238E27FC236}">
                <a16:creationId xmlns:a16="http://schemas.microsoft.com/office/drawing/2014/main" xmlns=""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xmlns=""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xmlns=""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345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05/02/2024</a:t>
            </a:fld>
            <a:endParaRPr lang="fr-FR" cap="all" dirty="0"/>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7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05/02/2024</a:t>
            </a:fld>
            <a:endParaRPr lang="fr-FR" cap="all" dirty="0"/>
          </a:p>
        </p:txBody>
      </p:sp>
      <p:sp>
        <p:nvSpPr>
          <p:cNvPr id="2" name="Espace réservé du numéro de diapositive 7">
            <a:extLst>
              <a:ext uri="{FF2B5EF4-FFF2-40B4-BE49-F238E27FC236}">
                <a16:creationId xmlns:a16="http://schemas.microsoft.com/office/drawing/2014/main" xmlns=""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xmlns=""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xmlns=""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xmlns=""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90489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9053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xmlns=""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xmlns=""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xmlns=""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xmlns=""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xmlns=""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7918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05/02/2024</a:t>
            </a:fld>
            <a:endParaRPr lang="fr-FR" cap="all" dirty="0"/>
          </a:p>
        </p:txBody>
      </p:sp>
      <p:sp>
        <p:nvSpPr>
          <p:cNvPr id="2" name="Espace réservé du numéro de diapositive 7">
            <a:extLst>
              <a:ext uri="{FF2B5EF4-FFF2-40B4-BE49-F238E27FC236}">
                <a16:creationId xmlns:a16="http://schemas.microsoft.com/office/drawing/2014/main" xmlns=""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xmlns=""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xmlns=""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xmlns=""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14115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8390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xmlns=""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xmlns=""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xmlns=""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xmlns=""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xmlns=""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77839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05/02/2024</a:t>
            </a:fld>
            <a:endParaRPr lang="fr-FR" cap="all" dirty="0"/>
          </a:p>
        </p:txBody>
      </p:sp>
      <p:sp>
        <p:nvSpPr>
          <p:cNvPr id="2" name="Espace réservé du numéro de diapositive 7">
            <a:extLst>
              <a:ext uri="{FF2B5EF4-FFF2-40B4-BE49-F238E27FC236}">
                <a16:creationId xmlns:a16="http://schemas.microsoft.com/office/drawing/2014/main" xmlns=""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xmlns=""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xmlns=""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xmlns=""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21672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05/02/2024</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xmlns=""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xmlns=""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29410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xmlns=""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xmlns=""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xmlns=""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xmlns=""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xmlns=""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868844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05/02/2024</a:t>
            </a:fld>
            <a:endParaRPr lang="fr-FR" cap="all" dirty="0"/>
          </a:p>
        </p:txBody>
      </p:sp>
      <p:sp>
        <p:nvSpPr>
          <p:cNvPr id="2" name="Espace réservé du numéro de diapositive 7">
            <a:extLst>
              <a:ext uri="{FF2B5EF4-FFF2-40B4-BE49-F238E27FC236}">
                <a16:creationId xmlns:a16="http://schemas.microsoft.com/office/drawing/2014/main" xmlns=""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xmlns=""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xmlns=""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xmlns=""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8917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xmlns=""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xmlns=""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915608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05/02/2024</a:t>
            </a:fld>
            <a:endParaRPr lang="fr-FR" cap="all" dirty="0"/>
          </a:p>
        </p:txBody>
      </p:sp>
      <p:sp>
        <p:nvSpPr>
          <p:cNvPr id="3" name="Espace réservé du numéro de diapositive 7">
            <a:extLst>
              <a:ext uri="{FF2B5EF4-FFF2-40B4-BE49-F238E27FC236}">
                <a16:creationId xmlns:a16="http://schemas.microsoft.com/office/drawing/2014/main" xmlns=""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xmlns=""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xmlns=""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xmlns=""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xmlns=""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xmlns=""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519878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2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05/02/2024</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05/02/2024</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05/02/2024</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05/02/2024</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61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05/02/2024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096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pPr algn="r"/>
              <a:t>05/02/2024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7726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05/02/2024</a:t>
            </a:fld>
            <a:endParaRPr lang="fr-FR" cap="all" dirty="0"/>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pPr algn="r"/>
              <a:t>05/02/2024</a:t>
            </a:fld>
            <a:endParaRPr lang="fr-FR" cap="all" dirty="0"/>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171029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avenirs.onisep.fr/eleves/preparer-parcoursup-et-choisir-son-orientation" TargetMode="External"/><Relationship Id="rId2" Type="http://schemas.openxmlformats.org/officeDocument/2006/relationships/hyperlink" Target="https://www.parcoursup.gouv.fr/faq" TargetMode="External"/><Relationship Id="rId1" Type="http://schemas.openxmlformats.org/officeDocument/2006/relationships/slideLayout" Target="../slideLayouts/slideLayout9.xml"/><Relationship Id="rId6" Type="http://schemas.openxmlformats.org/officeDocument/2006/relationships/hyperlink" Target="https://padlet.com/francoisdesmarres/je-pr-pare-mon-orientation-vers-l-enseignement-sup-rieur-qparplmn8urkem1b" TargetMode="External"/><Relationship Id="rId5" Type="http://schemas.openxmlformats.org/officeDocument/2006/relationships/hyperlink" Target="https://www.oriane.info/trouver-ma-formation-en-ile-de-france-0" TargetMode="External"/><Relationship Id="rId4" Type="http://schemas.openxmlformats.org/officeDocument/2006/relationships/hyperlink" Target="https://www.letudiant.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05/02/2024</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2"/>
          <p:cNvSpPr/>
          <p:nvPr/>
        </p:nvSpPr>
        <p:spPr>
          <a:xfrm>
            <a:off x="408709" y="951195"/>
            <a:ext cx="8257310" cy="3745282"/>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10000"/>
              </a:lnSpc>
              <a:spcBef>
                <a:spcPts val="320"/>
              </a:spcBef>
              <a:tabLst>
                <a:tab pos="0" algn="l"/>
              </a:tabLst>
            </a:pPr>
            <a:endParaRPr lang="fr-FR" sz="1800" b="0" strike="noStrike" spc="-1" dirty="0">
              <a:latin typeface="Arial"/>
            </a:endParaRPr>
          </a:p>
          <a:p>
            <a:pPr>
              <a:lnSpc>
                <a:spcPct val="110000"/>
              </a:lnSpc>
              <a:spcBef>
                <a:spcPts val="360"/>
              </a:spcBef>
              <a:tabLst>
                <a:tab pos="0" algn="l"/>
              </a:tabLst>
            </a:pPr>
            <a:r>
              <a:rPr lang="fr-FR" sz="2000" b="1" dirty="0">
                <a:solidFill>
                  <a:srgbClr val="417DC4"/>
                </a:solidFill>
                <a:latin typeface="Arial Rounded MT Bold" panose="020F0704030504030204" pitchFamily="34" charset="0"/>
                <a:ea typeface="+mj-ea"/>
                <a:cs typeface="+mj-cs"/>
              </a:rPr>
              <a:t>Un vœu multiple permet de postuler pour plusieurs établissements</a:t>
            </a:r>
          </a:p>
          <a:p>
            <a:pPr>
              <a:lnSpc>
                <a:spcPct val="110000"/>
              </a:lnSpc>
              <a:spcBef>
                <a:spcPts val="360"/>
              </a:spcBef>
              <a:tabLst>
                <a:tab pos="0" algn="l"/>
              </a:tabLst>
            </a:pPr>
            <a:endParaRPr lang="fr-FR" sz="400" b="1" spc="-1" dirty="0">
              <a:latin typeface="Arial"/>
              <a:ea typeface="DejaVu Sans"/>
            </a:endParaRPr>
          </a:p>
          <a:p>
            <a:pPr marL="285750" indent="-285750">
              <a:lnSpc>
                <a:spcPct val="110000"/>
              </a:lnSpc>
              <a:spcBef>
                <a:spcPts val="360"/>
              </a:spcBef>
              <a:buFont typeface="Wingdings" panose="05000000000000000000" pitchFamily="2" charset="2"/>
              <a:buChar char="Ø"/>
              <a:tabLst>
                <a:tab pos="0" algn="l"/>
              </a:tabLst>
            </a:pPr>
            <a:r>
              <a:rPr lang="fr-FR" b="1" dirty="0">
                <a:solidFill>
                  <a:srgbClr val="1A199B"/>
                </a:solidFill>
                <a:latin typeface="Marianne" panose="02000000000000000000" pitchFamily="50" charset="0"/>
              </a:rPr>
              <a:t>Exemple</a:t>
            </a:r>
            <a:r>
              <a:rPr lang="fr-FR" b="1" dirty="0">
                <a:solidFill>
                  <a:srgbClr val="417DC4"/>
                </a:solidFill>
                <a:latin typeface="Marianne" panose="02000000000000000000" pitchFamily="50" charset="0"/>
              </a:rPr>
              <a:t> </a:t>
            </a:r>
            <a:r>
              <a:rPr lang="fr-FR" dirty="0"/>
              <a:t>: </a:t>
            </a:r>
            <a:r>
              <a:rPr lang="fr-FR" sz="1600" dirty="0">
                <a:latin typeface="Marianne" panose="02000000000000000000"/>
              </a:rPr>
              <a:t>je postule pour le BUT «Techniques de commercialisation»  dans 7 IUT</a:t>
            </a:r>
          </a:p>
          <a:p>
            <a:pPr>
              <a:lnSpc>
                <a:spcPct val="110000"/>
              </a:lnSpc>
              <a:spcBef>
                <a:spcPts val="360"/>
              </a:spcBef>
              <a:tabLst>
                <a:tab pos="0" algn="l"/>
              </a:tabLst>
            </a:pPr>
            <a:endParaRPr lang="fr-FR" sz="1000" b="1" spc="-1" dirty="0">
              <a:ea typeface="Times New Roman"/>
            </a:endParaRPr>
          </a:p>
          <a:p>
            <a:pPr>
              <a:lnSpc>
                <a:spcPct val="110000"/>
              </a:lnSpc>
              <a:spcBef>
                <a:spcPts val="360"/>
              </a:spcBef>
              <a:tabLst>
                <a:tab pos="0" algn="l"/>
              </a:tabLst>
            </a:pPr>
            <a:r>
              <a:rPr lang="fr-FR" b="1" spc="-1" dirty="0">
                <a:ea typeface="Times New Roman"/>
              </a:rPr>
              <a:t>                    - </a:t>
            </a:r>
            <a:r>
              <a:rPr lang="fr-FR" sz="1600" spc="-1" dirty="0">
                <a:latin typeface="Marianne" panose="02000000000000000000"/>
                <a:ea typeface="Times New Roman"/>
              </a:rPr>
              <a:t>Le BUT « Techniques de commercialisation »    </a:t>
            </a:r>
            <a:r>
              <a:rPr lang="fr-FR" sz="1600" b="1" dirty="0">
                <a:solidFill>
                  <a:srgbClr val="1A199B"/>
                </a:solidFill>
                <a:latin typeface="Marianne" panose="02000000000000000000" pitchFamily="50" charset="0"/>
              </a:rPr>
              <a:t>compte pour    1 VOEU</a:t>
            </a:r>
            <a:endParaRPr lang="fr-FR" sz="1600" b="1" spc="-1" dirty="0">
              <a:solidFill>
                <a:srgbClr val="FF0000"/>
              </a:solidFill>
              <a:latin typeface="Marianne" panose="02000000000000000000"/>
              <a:ea typeface="Times New Roman"/>
            </a:endParaRPr>
          </a:p>
          <a:p>
            <a:pPr marL="285750" indent="-285750">
              <a:lnSpc>
                <a:spcPct val="110000"/>
              </a:lnSpc>
              <a:spcBef>
                <a:spcPts val="360"/>
              </a:spcBef>
              <a:buFont typeface="Wingdings" panose="05000000000000000000" pitchFamily="2" charset="2"/>
              <a:buChar char="Ø"/>
              <a:tabLst>
                <a:tab pos="0" algn="l"/>
              </a:tabLst>
            </a:pPr>
            <a:endParaRPr lang="fr-FR" sz="400" b="1" spc="-1" dirty="0">
              <a:ea typeface="Times New Roman"/>
            </a:endParaRPr>
          </a:p>
          <a:p>
            <a:pPr>
              <a:lnSpc>
                <a:spcPct val="110000"/>
              </a:lnSpc>
              <a:spcBef>
                <a:spcPts val="360"/>
              </a:spcBef>
              <a:tabLst>
                <a:tab pos="0" algn="l"/>
              </a:tabLst>
            </a:pPr>
            <a:r>
              <a:rPr lang="fr-FR" b="1" spc="-1" dirty="0">
                <a:ea typeface="Times New Roman"/>
              </a:rPr>
              <a:t>                    - </a:t>
            </a:r>
            <a:r>
              <a:rPr lang="fr-FR" sz="1600" spc="-1" dirty="0">
                <a:latin typeface="Marianne" panose="02000000000000000000"/>
              </a:rPr>
              <a:t>Les 7 IUT demandés   </a:t>
            </a:r>
            <a:r>
              <a:rPr lang="fr-FR" sz="1600" b="1" dirty="0">
                <a:solidFill>
                  <a:srgbClr val="1A199B"/>
                </a:solidFill>
                <a:latin typeface="Marianne" panose="02000000000000000000" pitchFamily="50" charset="0"/>
              </a:rPr>
              <a:t>comptent pour    7 SOUS-VOEUX   </a:t>
            </a:r>
            <a:endParaRPr lang="fr-FR" b="1" spc="-1" dirty="0">
              <a:solidFill>
                <a:srgbClr val="FF0000"/>
              </a:solidFill>
              <a:ea typeface="Times New Roman"/>
            </a:endParaRPr>
          </a:p>
          <a:p>
            <a:pPr>
              <a:lnSpc>
                <a:spcPct val="110000"/>
              </a:lnSpc>
              <a:spcBef>
                <a:spcPts val="360"/>
              </a:spcBef>
              <a:tabLst>
                <a:tab pos="0" algn="l"/>
              </a:tabLst>
            </a:pPr>
            <a:endParaRPr lang="fr-FR" sz="800" b="1" spc="-1" dirty="0" smtClean="0">
              <a:solidFill>
                <a:srgbClr val="FF0000"/>
              </a:solidFill>
              <a:ea typeface="Times New Roman"/>
            </a:endParaRPr>
          </a:p>
          <a:p>
            <a:pPr>
              <a:lnSpc>
                <a:spcPct val="110000"/>
              </a:lnSpc>
              <a:spcBef>
                <a:spcPts val="360"/>
              </a:spcBef>
              <a:tabLst>
                <a:tab pos="0" algn="l"/>
              </a:tabLst>
            </a:pPr>
            <a:endParaRPr lang="fr-FR" sz="800" b="1" spc="-1" dirty="0">
              <a:solidFill>
                <a:srgbClr val="FF0000"/>
              </a:solidFill>
              <a:ea typeface="Times New Roman"/>
            </a:endParaRPr>
          </a:p>
          <a:p>
            <a:pPr marL="285750" indent="-285750">
              <a:lnSpc>
                <a:spcPct val="110000"/>
              </a:lnSpc>
              <a:spcBef>
                <a:spcPts val="360"/>
              </a:spcBef>
              <a:buFont typeface="Wingdings" panose="05000000000000000000" pitchFamily="2" charset="2"/>
              <a:buChar char="Ø"/>
              <a:tabLst>
                <a:tab pos="0" algn="l"/>
              </a:tabLst>
            </a:pPr>
            <a:r>
              <a:rPr lang="fr-FR" b="1" dirty="0">
                <a:solidFill>
                  <a:srgbClr val="1A199B"/>
                </a:solidFill>
                <a:latin typeface="Marianne" panose="02000000000000000000" pitchFamily="50" charset="0"/>
              </a:rPr>
              <a:t>Sauf exception il n’y a pas de vœux multiples pour les licences </a:t>
            </a:r>
          </a:p>
          <a:p>
            <a:pPr>
              <a:lnSpc>
                <a:spcPct val="110000"/>
              </a:lnSpc>
              <a:spcBef>
                <a:spcPts val="360"/>
              </a:spcBef>
              <a:tabLst>
                <a:tab pos="0" algn="l"/>
              </a:tabLst>
            </a:pPr>
            <a:r>
              <a:rPr lang="fr-FR" b="1" strike="noStrike" spc="-1" dirty="0">
                <a:latin typeface="Arial"/>
                <a:ea typeface="DejaVu Sans"/>
              </a:rPr>
              <a:t> </a:t>
            </a:r>
          </a:p>
          <a:p>
            <a:pPr>
              <a:lnSpc>
                <a:spcPct val="110000"/>
              </a:lnSpc>
              <a:spcBef>
                <a:spcPts val="360"/>
              </a:spcBef>
              <a:tabLst>
                <a:tab pos="0" algn="l"/>
              </a:tabLst>
            </a:pPr>
            <a:endParaRPr lang="fr-FR" sz="1200" b="1" strike="noStrike" spc="-1" dirty="0">
              <a:latin typeface="Arial"/>
              <a:ea typeface="DejaVu Sans"/>
            </a:endParaRPr>
          </a:p>
          <a:p>
            <a:pPr>
              <a:lnSpc>
                <a:spcPct val="110000"/>
              </a:lnSpc>
              <a:spcBef>
                <a:spcPts val="360"/>
              </a:spcBef>
              <a:tabLst>
                <a:tab pos="0" algn="l"/>
              </a:tabLst>
            </a:pPr>
            <a:endParaRPr lang="fr-FR" b="1" spc="-1" dirty="0">
              <a:solidFill>
                <a:srgbClr val="FF0000"/>
              </a:solidFill>
              <a:latin typeface="Arial"/>
              <a:ea typeface="Times New Roman"/>
            </a:endParaRPr>
          </a:p>
          <a:p>
            <a:pPr>
              <a:lnSpc>
                <a:spcPct val="110000"/>
              </a:lnSpc>
              <a:spcBef>
                <a:spcPts val="360"/>
              </a:spcBef>
              <a:tabLst>
                <a:tab pos="0" algn="l"/>
              </a:tabLst>
            </a:pPr>
            <a:r>
              <a:rPr lang="fr-FR" b="1" spc="-1" dirty="0">
                <a:solidFill>
                  <a:srgbClr val="FF0000"/>
                </a:solidFill>
                <a:latin typeface="Arial"/>
                <a:ea typeface="Times New Roman"/>
              </a:rPr>
              <a:t> </a:t>
            </a:r>
          </a:p>
          <a:p>
            <a:pPr marL="285750" indent="-285750">
              <a:lnSpc>
                <a:spcPct val="110000"/>
              </a:lnSpc>
              <a:spcBef>
                <a:spcPts val="360"/>
              </a:spcBef>
              <a:buFont typeface="Wingdings" panose="05000000000000000000" pitchFamily="2" charset="2"/>
              <a:buChar char="Ø"/>
              <a:tabLst>
                <a:tab pos="0" algn="l"/>
              </a:tabLst>
            </a:pPr>
            <a:endParaRPr lang="fr-FR" b="1" strike="noStrike" spc="-1" dirty="0">
              <a:latin typeface="Arial"/>
              <a:ea typeface="Times New Roman"/>
            </a:endParaRPr>
          </a:p>
          <a:p>
            <a:pPr marL="285750" indent="-285750">
              <a:lnSpc>
                <a:spcPct val="110000"/>
              </a:lnSpc>
              <a:spcBef>
                <a:spcPts val="360"/>
              </a:spcBef>
              <a:buFont typeface="Wingdings" panose="05000000000000000000" pitchFamily="2" charset="2"/>
              <a:buChar char="Ø"/>
              <a:tabLst>
                <a:tab pos="0" algn="l"/>
              </a:tabLst>
            </a:pPr>
            <a:endParaRPr lang="fr-FR" b="1" strike="noStrike" spc="-1" dirty="0">
              <a:latin typeface="Arial"/>
              <a:ea typeface="Times New Roman"/>
            </a:endParaRPr>
          </a:p>
        </p:txBody>
      </p:sp>
      <p:sp>
        <p:nvSpPr>
          <p:cNvPr id="5" name="Rectangle à coins arrondis 7">
            <a:extLst>
              <a:ext uri="{FF2B5EF4-FFF2-40B4-BE49-F238E27FC236}">
                <a16:creationId xmlns:a16="http://schemas.microsoft.com/office/drawing/2014/main" xmlns="" id="{5BD9CA57-2805-CDC5-DB07-9258FA112352}"/>
              </a:ext>
            </a:extLst>
          </p:cNvPr>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1C03586F-9B30-ADDD-1A06-7CEE31B7BC23}"/>
              </a:ext>
            </a:extLst>
          </p:cNvPr>
          <p:cNvGraphicFramePr>
            <a:graphicFrameLocks noGrp="1"/>
          </p:cNvGraphicFramePr>
          <p:nvPr>
            <p:extLst>
              <p:ext uri="{D42A27DB-BD31-4B8C-83A1-F6EECF244321}">
                <p14:modId xmlns:p14="http://schemas.microsoft.com/office/powerpoint/2010/main" val="695938908"/>
              </p:ext>
            </p:extLst>
          </p:nvPr>
        </p:nvGraphicFramePr>
        <p:xfrm>
          <a:off x="404736" y="889751"/>
          <a:ext cx="8360321" cy="4109860"/>
        </p:xfrm>
        <a:graphic>
          <a:graphicData uri="http://schemas.openxmlformats.org/drawingml/2006/table">
            <a:tbl>
              <a:tblPr firstRow="1" bandRow="1">
                <a:tableStyleId>{775DCB02-9BB8-47FD-8907-85C794F793BA}</a:tableStyleId>
              </a:tblPr>
              <a:tblGrid>
                <a:gridCol w="1786014">
                  <a:extLst>
                    <a:ext uri="{9D8B030D-6E8A-4147-A177-3AD203B41FA5}">
                      <a16:colId xmlns:a16="http://schemas.microsoft.com/office/drawing/2014/main" xmlns="" val="1207511687"/>
                    </a:ext>
                  </a:extLst>
                </a:gridCol>
                <a:gridCol w="1771650">
                  <a:extLst>
                    <a:ext uri="{9D8B030D-6E8A-4147-A177-3AD203B41FA5}">
                      <a16:colId xmlns:a16="http://schemas.microsoft.com/office/drawing/2014/main" xmlns="" val="3970960066"/>
                    </a:ext>
                  </a:extLst>
                </a:gridCol>
                <a:gridCol w="4802657">
                  <a:extLst>
                    <a:ext uri="{9D8B030D-6E8A-4147-A177-3AD203B41FA5}">
                      <a16:colId xmlns:a16="http://schemas.microsoft.com/office/drawing/2014/main" xmlns="" val="3427638778"/>
                    </a:ext>
                  </a:extLst>
                </a:gridCol>
              </a:tblGrid>
              <a:tr h="628615">
                <a:tc>
                  <a:txBody>
                    <a:bodyPr/>
                    <a:lstStyle/>
                    <a:p>
                      <a:r>
                        <a:rPr lang="fr-FR" sz="1600" b="1" dirty="0">
                          <a:solidFill>
                            <a:sysClr val="windowText" lastClr="000000"/>
                          </a:solidFill>
                          <a:latin typeface="Marianne"/>
                        </a:rPr>
                        <a:t> BTS  et  BUT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500" b="0" dirty="0">
                          <a:solidFill>
                            <a:schemeClr val="accent1"/>
                          </a:solidFill>
                          <a:latin typeface="Marianne"/>
                        </a:rPr>
                        <a:t> 1 vœu = 1 spécialité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200" b="0" dirty="0">
                          <a:solidFill>
                            <a:schemeClr val="accent1"/>
                          </a:solidFill>
                          <a:latin typeface="Marianne"/>
                        </a:rPr>
                        <a:t>  Chaque établissement proposant la spécialité = 1 sous-vœu</a:t>
                      </a:r>
                    </a:p>
                    <a:p>
                      <a:r>
                        <a:rPr lang="fr-FR" sz="1200" b="0" dirty="0">
                          <a:solidFill>
                            <a:schemeClr val="accent1"/>
                          </a:solidFill>
                          <a:latin typeface="Marianne"/>
                        </a:rPr>
                        <a:t>  10 sous-vœux maxi par spécialité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2821581"/>
                  </a:ext>
                </a:extLst>
              </a:tr>
              <a:tr h="395795">
                <a:tc>
                  <a:txBody>
                    <a:bodyPr/>
                    <a:lstStyle/>
                    <a:p>
                      <a:r>
                        <a:rPr lang="fr-FR" sz="1600" b="1" dirty="0">
                          <a:solidFill>
                            <a:sysClr val="windowText" lastClr="000000"/>
                          </a:solidFill>
                          <a:latin typeface="Marianne"/>
                        </a:rPr>
                        <a:t> DCG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500" b="0" dirty="0">
                          <a:solidFill>
                            <a:schemeClr val="accent1"/>
                          </a:solidFill>
                          <a:latin typeface="Marianne"/>
                        </a:rPr>
                        <a:t> 1 vœu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0" dirty="0">
                          <a:solidFill>
                            <a:schemeClr val="accent1"/>
                          </a:solidFill>
                          <a:latin typeface="Marianne"/>
                        </a:rPr>
                        <a:t> Chaque établissement = 1 sous-vœu</a:t>
                      </a:r>
                    </a:p>
                    <a:p>
                      <a:r>
                        <a:rPr lang="fr-FR" sz="1200" b="0" dirty="0">
                          <a:solidFill>
                            <a:schemeClr val="accent1"/>
                          </a:solidFill>
                          <a:latin typeface="Marianne"/>
                        </a:rPr>
                        <a:t> 10 sous-vœux maxi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81116752"/>
                  </a:ext>
                </a:extLst>
              </a:tr>
              <a:tr h="1239769">
                <a:tc>
                  <a:txBody>
                    <a:bodyPr/>
                    <a:lstStyle/>
                    <a:p>
                      <a:r>
                        <a:rPr lang="fr-FR" sz="1600" b="1" dirty="0">
                          <a:solidFill>
                            <a:sysClr val="windowText" lastClr="000000"/>
                          </a:solidFill>
                          <a:latin typeface="Marianne"/>
                        </a:rPr>
                        <a:t> CPGE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500" b="0" dirty="0">
                          <a:solidFill>
                            <a:schemeClr val="accent1"/>
                          </a:solidFill>
                          <a:latin typeface="Marianne"/>
                        </a:rPr>
                        <a:t> 1 vœu = 1 voie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spcAft>
                          <a:spcPts val="0"/>
                        </a:spcAft>
                      </a:pPr>
                      <a:r>
                        <a:rPr lang="fr-FR" sz="1200" b="0" dirty="0">
                          <a:solidFill>
                            <a:schemeClr val="accent1"/>
                          </a:solidFill>
                          <a:latin typeface="Marianne"/>
                        </a:rPr>
                        <a:t> Chaque lycée proposant la voie = 1 sous-vœu</a:t>
                      </a:r>
                    </a:p>
                    <a:p>
                      <a:pPr marL="0" indent="0">
                        <a:spcAft>
                          <a:spcPts val="300"/>
                        </a:spcAft>
                      </a:pPr>
                      <a:r>
                        <a:rPr lang="fr-FR" sz="1200" b="0" dirty="0">
                          <a:solidFill>
                            <a:schemeClr val="accent1"/>
                          </a:solidFill>
                          <a:latin typeface="Marianne"/>
                        </a:rPr>
                        <a:t> 10 sous-vœux</a:t>
                      </a:r>
                      <a:r>
                        <a:rPr lang="fr-FR" sz="1200" b="0" baseline="0" dirty="0">
                          <a:solidFill>
                            <a:schemeClr val="accent1"/>
                          </a:solidFill>
                          <a:latin typeface="Marianne"/>
                        </a:rPr>
                        <a:t> maxi par voie</a:t>
                      </a:r>
                      <a:endParaRPr lang="fr-FR" sz="1200" b="0" dirty="0">
                        <a:solidFill>
                          <a:schemeClr val="accent1"/>
                        </a:solidFill>
                        <a:latin typeface="Marianne"/>
                      </a:endParaRPr>
                    </a:p>
                    <a:p>
                      <a:pPr marL="0" indent="0"/>
                      <a:r>
                        <a:rPr lang="fr-FR" sz="1200" b="0" i="1" dirty="0">
                          <a:solidFill>
                            <a:schemeClr val="accent1"/>
                          </a:solidFill>
                          <a:latin typeface="Marianne"/>
                        </a:rPr>
                        <a:t> La demande d’une même CPGE avec ET sans internat dans le même   </a:t>
                      </a:r>
                    </a:p>
                    <a:p>
                      <a:pPr marL="0" indent="0"/>
                      <a:r>
                        <a:rPr lang="fr-FR" sz="1200" b="0" i="1" dirty="0">
                          <a:solidFill>
                            <a:schemeClr val="accent1"/>
                          </a:solidFill>
                          <a:latin typeface="Marianne"/>
                        </a:rPr>
                        <a:t> établissement compte pour un seul sous-vœu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120342151"/>
                  </a:ext>
                </a:extLst>
              </a:tr>
              <a:tr h="558769">
                <a:tc>
                  <a:txBody>
                    <a:bodyPr/>
                    <a:lstStyle/>
                    <a:p>
                      <a:r>
                        <a:rPr lang="fr-FR" sz="1600" b="1" dirty="0">
                          <a:solidFill>
                            <a:sysClr val="windowText" lastClr="000000"/>
                          </a:solidFill>
                          <a:latin typeface="Marianne"/>
                        </a:rPr>
                        <a:t>DNMADE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500" b="0" dirty="0">
                          <a:solidFill>
                            <a:schemeClr val="accent1"/>
                          </a:solidFill>
                          <a:latin typeface="Marianne"/>
                        </a:rPr>
                        <a:t> 1 vœu = 1 mention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0" dirty="0">
                          <a:solidFill>
                            <a:schemeClr val="accent1"/>
                          </a:solidFill>
                          <a:latin typeface="Marianne"/>
                        </a:rPr>
                        <a:t> Chaque établissement proposant la mention = 1 sous-vœu </a:t>
                      </a:r>
                    </a:p>
                    <a:p>
                      <a:r>
                        <a:rPr lang="fr-FR" sz="1200" b="0" dirty="0">
                          <a:solidFill>
                            <a:schemeClr val="accent1"/>
                          </a:solidFill>
                          <a:latin typeface="Marianne"/>
                        </a:rPr>
                        <a:t> 10 sous-vœux maxi par mention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2618143"/>
                  </a:ext>
                </a:extLst>
              </a:tr>
              <a:tr h="395795">
                <a:tc>
                  <a:txBody>
                    <a:bodyPr/>
                    <a:lstStyle/>
                    <a:p>
                      <a:r>
                        <a:rPr lang="fr-FR" sz="1600" b="1" dirty="0">
                          <a:solidFill>
                            <a:sysClr val="windowText" lastClr="000000"/>
                          </a:solidFill>
                          <a:latin typeface="Marianne"/>
                        </a:rPr>
                        <a:t> DNA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500" b="0" dirty="0">
                          <a:solidFill>
                            <a:schemeClr val="accent1"/>
                          </a:solidFill>
                          <a:latin typeface="Marianne"/>
                        </a:rPr>
                        <a:t> 1 vœu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200" b="0" dirty="0">
                          <a:solidFill>
                            <a:schemeClr val="accent1"/>
                          </a:solidFill>
                          <a:latin typeface="Marianne"/>
                        </a:rPr>
                        <a:t> Chaque établissement = 1 sous-vœu </a:t>
                      </a:r>
                    </a:p>
                    <a:p>
                      <a:r>
                        <a:rPr lang="fr-FR" sz="1200" b="0" dirty="0">
                          <a:solidFill>
                            <a:schemeClr val="accent1"/>
                          </a:solidFill>
                          <a:latin typeface="Marianne"/>
                        </a:rPr>
                        <a:t> 10 sous-vœux maxi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901122675"/>
                  </a:ext>
                </a:extLst>
              </a:tr>
              <a:tr h="768307">
                <a:tc>
                  <a:txBody>
                    <a:bodyPr/>
                    <a:lstStyle/>
                    <a:p>
                      <a:r>
                        <a:rPr lang="fr-FR" b="1" dirty="0">
                          <a:solidFill>
                            <a:sysClr val="windowText" lastClr="000000"/>
                          </a:solidFill>
                          <a:latin typeface="Marianne"/>
                        </a:rPr>
                        <a:t> </a:t>
                      </a:r>
                      <a:r>
                        <a:rPr lang="fr-FR" sz="1600" b="1" dirty="0">
                          <a:solidFill>
                            <a:sysClr val="windowText" lastClr="000000"/>
                          </a:solidFill>
                          <a:latin typeface="Marianne"/>
                        </a:rPr>
                        <a:t>EFTS</a:t>
                      </a:r>
                    </a:p>
                    <a:p>
                      <a:pPr marL="0" indent="0"/>
                      <a:r>
                        <a:rPr lang="fr-FR" sz="1050" dirty="0">
                          <a:solidFill>
                            <a:sysClr val="windowText" lastClr="000000"/>
                          </a:solidFill>
                          <a:latin typeface="Marianne"/>
                        </a:rPr>
                        <a:t>(Ecoles de formation au travail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500" b="0" dirty="0">
                          <a:solidFill>
                            <a:schemeClr val="accent1"/>
                          </a:solidFill>
                          <a:latin typeface="Marianne"/>
                        </a:rPr>
                        <a:t> 1 vœu = 1 DE</a:t>
                      </a:r>
                    </a:p>
                    <a:p>
                      <a:endParaRPr lang="fr-FR" sz="1000" b="0" dirty="0">
                        <a:solidFill>
                          <a:schemeClr val="accent1"/>
                        </a:solidFill>
                        <a:latin typeface="Marianne"/>
                      </a:endParaRPr>
                    </a:p>
                    <a:p>
                      <a:r>
                        <a:rPr lang="fr-FR" sz="1000" b="0" dirty="0">
                          <a:solidFill>
                            <a:schemeClr val="accent1"/>
                          </a:solidFill>
                          <a:latin typeface="Marianne"/>
                        </a:rPr>
                        <a:t>   (DE : diplôme d’Etat)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0" dirty="0">
                          <a:solidFill>
                            <a:schemeClr val="accent1"/>
                          </a:solidFill>
                          <a:latin typeface="Marianne"/>
                        </a:rPr>
                        <a:t> Chaque école = 1 sous-vœu</a:t>
                      </a:r>
                    </a:p>
                    <a:p>
                      <a:r>
                        <a:rPr lang="fr-FR" sz="1200" b="0" dirty="0">
                          <a:solidFill>
                            <a:schemeClr val="accent1"/>
                          </a:solidFill>
                          <a:latin typeface="Marianne"/>
                        </a:rPr>
                        <a:t> 10 sous-vœux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7139793"/>
                  </a:ext>
                </a:extLst>
              </a:tr>
            </a:tbl>
          </a:graphicData>
        </a:graphic>
      </p:graphicFrame>
      <p:sp>
        <p:nvSpPr>
          <p:cNvPr id="4" name="Rectangle à coins arrondis 7">
            <a:extLst>
              <a:ext uri="{FF2B5EF4-FFF2-40B4-BE49-F238E27FC236}">
                <a16:creationId xmlns:a16="http://schemas.microsoft.com/office/drawing/2014/main" xmlns="" id="{EED2AA87-A0E0-63DB-FD87-05B46A1F060B}"/>
              </a:ext>
            </a:extLst>
          </p:cNvPr>
          <p:cNvSpPr/>
          <p:nvPr/>
        </p:nvSpPr>
        <p:spPr>
          <a:xfrm>
            <a:off x="3383281" y="86105"/>
            <a:ext cx="538177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formations dont le nombre de sous-vœux est limité à 10 par vœu multiple dans la limite de 20 sous-vœux au total </a:t>
            </a:r>
          </a:p>
        </p:txBody>
      </p:sp>
    </p:spTree>
    <p:extLst>
      <p:ext uri="{BB962C8B-B14F-4D97-AF65-F5344CB8AC3E}">
        <p14:creationId xmlns:p14="http://schemas.microsoft.com/office/powerpoint/2010/main" val="126449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1C03586F-9B30-ADDD-1A06-7CEE31B7BC23}"/>
              </a:ext>
            </a:extLst>
          </p:cNvPr>
          <p:cNvGraphicFramePr>
            <a:graphicFrameLocks noGrp="1"/>
          </p:cNvGraphicFramePr>
          <p:nvPr>
            <p:extLst>
              <p:ext uri="{D42A27DB-BD31-4B8C-83A1-F6EECF244321}">
                <p14:modId xmlns:p14="http://schemas.microsoft.com/office/powerpoint/2010/main" val="4274427893"/>
              </p:ext>
            </p:extLst>
          </p:nvPr>
        </p:nvGraphicFramePr>
        <p:xfrm>
          <a:off x="270164" y="778102"/>
          <a:ext cx="8596746" cy="4308783"/>
        </p:xfrm>
        <a:graphic>
          <a:graphicData uri="http://schemas.openxmlformats.org/drawingml/2006/table">
            <a:tbl>
              <a:tblPr firstRow="1" bandRow="1">
                <a:tableStyleId>{775DCB02-9BB8-47FD-8907-85C794F793BA}</a:tableStyleId>
              </a:tblPr>
              <a:tblGrid>
                <a:gridCol w="2336831">
                  <a:extLst>
                    <a:ext uri="{9D8B030D-6E8A-4147-A177-3AD203B41FA5}">
                      <a16:colId xmlns:a16="http://schemas.microsoft.com/office/drawing/2014/main" xmlns="" val="1207511687"/>
                    </a:ext>
                  </a:extLst>
                </a:gridCol>
                <a:gridCol w="2385031">
                  <a:extLst>
                    <a:ext uri="{9D8B030D-6E8A-4147-A177-3AD203B41FA5}">
                      <a16:colId xmlns:a16="http://schemas.microsoft.com/office/drawing/2014/main" xmlns="" val="3970960066"/>
                    </a:ext>
                  </a:extLst>
                </a:gridCol>
                <a:gridCol w="3874884">
                  <a:extLst>
                    <a:ext uri="{9D8B030D-6E8A-4147-A177-3AD203B41FA5}">
                      <a16:colId xmlns:a16="http://schemas.microsoft.com/office/drawing/2014/main" xmlns="" val="3427638778"/>
                    </a:ext>
                  </a:extLst>
                </a:gridCol>
              </a:tblGrid>
              <a:tr h="582918">
                <a:tc>
                  <a:txBody>
                    <a:bodyPr/>
                    <a:lstStyle/>
                    <a:p>
                      <a:r>
                        <a:rPr lang="fr-FR" sz="1600" b="1" dirty="0">
                          <a:solidFill>
                            <a:sysClr val="windowText" lastClr="000000"/>
                          </a:solidFill>
                          <a:latin typeface="Marianne"/>
                        </a:rPr>
                        <a:t>PASS Ile de 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500" b="0" dirty="0">
                          <a:solidFill>
                            <a:schemeClr val="accent1"/>
                          </a:solidFill>
                          <a:latin typeface="Marianne" panose="02000000000000000000"/>
                        </a:rPr>
                        <a:t> 1 vœu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200" b="0" dirty="0">
                          <a:solidFill>
                            <a:schemeClr val="accent1"/>
                          </a:solidFill>
                          <a:latin typeface="Marianne" panose="02000000000000000000"/>
                        </a:rPr>
                        <a:t>Chacun des PASS en IDF  =  1 sous-vœu</a:t>
                      </a:r>
                    </a:p>
                    <a:p>
                      <a:r>
                        <a:rPr lang="fr-FR" sz="1200" b="0" dirty="0">
                          <a:solidFill>
                            <a:schemeClr val="accent1"/>
                          </a:solidFill>
                          <a:latin typeface="Marianne" panose="02000000000000000000"/>
                        </a:rPr>
                        <a:t>Nombre de sous-vœux non limité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2821581"/>
                  </a:ext>
                </a:extLst>
              </a:tr>
              <a:tr h="1045990">
                <a:tc>
                  <a:txBody>
                    <a:bodyPr/>
                    <a:lstStyle/>
                    <a:p>
                      <a:r>
                        <a:rPr lang="fr-FR" sz="1600" b="1" dirty="0">
                          <a:solidFill>
                            <a:sysClr val="windowText" lastClr="000000"/>
                          </a:solidFill>
                          <a:latin typeface="Marianne"/>
                        </a:rPr>
                        <a:t>IFSI, </a:t>
                      </a:r>
                    </a:p>
                    <a:p>
                      <a:r>
                        <a:rPr lang="fr-FR" sz="1600" b="1" dirty="0">
                          <a:solidFill>
                            <a:sysClr val="windowText" lastClr="000000"/>
                          </a:solidFill>
                          <a:latin typeface="Marianne"/>
                        </a:rPr>
                        <a:t>Orthophonie, Orthoptie, Audioprothèse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accent1"/>
                          </a:solidFill>
                          <a:latin typeface="Marianne"/>
                        </a:rPr>
                        <a:t> 1 vœu = 1 regroupement  </a:t>
                      </a:r>
                    </a:p>
                    <a:p>
                      <a:r>
                        <a:rPr lang="fr-FR" sz="1400" b="0" dirty="0">
                          <a:solidFill>
                            <a:schemeClr val="accent1"/>
                          </a:solidFill>
                          <a:latin typeface="Marianne"/>
                        </a:rPr>
                        <a:t> autour d’une université</a:t>
                      </a:r>
                    </a:p>
                    <a:p>
                      <a:endParaRPr lang="fr-FR" sz="1400" b="0" dirty="0">
                        <a:solidFill>
                          <a:schemeClr val="accent1"/>
                        </a:solidFill>
                        <a:latin typeface="Marianne"/>
                      </a:endParaRPr>
                    </a:p>
                    <a:p>
                      <a:r>
                        <a:rPr lang="fr-FR" sz="1400" b="0" dirty="0">
                          <a:solidFill>
                            <a:schemeClr val="accent1"/>
                          </a:solidFill>
                          <a:latin typeface="Marianne"/>
                        </a:rPr>
                        <a:t> 5 vœux maxi par filière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fr-FR" sz="1200" b="0" dirty="0">
                          <a:solidFill>
                            <a:schemeClr val="accent1"/>
                          </a:solidFill>
                          <a:latin typeface="Marianne"/>
                        </a:rPr>
                        <a:t> Chaque institut d’un regroupement = 1 sous-vœu</a:t>
                      </a:r>
                    </a:p>
                    <a:p>
                      <a:r>
                        <a:rPr lang="fr-FR" sz="1200" b="0" dirty="0">
                          <a:solidFill>
                            <a:schemeClr val="accent1"/>
                          </a:solidFill>
                          <a:latin typeface="Marianne"/>
                        </a:rPr>
                        <a:t> Nombre de sous-vœux non limité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81116752"/>
                  </a:ext>
                </a:extLst>
              </a:tr>
              <a:tr h="806907">
                <a:tc>
                  <a:txBody>
                    <a:bodyPr/>
                    <a:lstStyle/>
                    <a:p>
                      <a:r>
                        <a:rPr lang="fr-FR" sz="1600" b="1" dirty="0">
                          <a:solidFill>
                            <a:sysClr val="windowText" lastClr="000000"/>
                          </a:solidFill>
                          <a:latin typeface="Marianne"/>
                        </a:rPr>
                        <a:t>Ecoles d’ingénieurs ou de commerce en réseau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300"/>
                        </a:spcAft>
                      </a:pPr>
                      <a:r>
                        <a:rPr lang="fr-FR" sz="1400" b="0" dirty="0">
                          <a:solidFill>
                            <a:schemeClr val="accent1"/>
                          </a:solidFill>
                          <a:latin typeface="Marianne"/>
                        </a:rPr>
                        <a:t> 1 vœu = 1 réseau</a:t>
                      </a:r>
                    </a:p>
                    <a:p>
                      <a:r>
                        <a:rPr lang="fr-FR" sz="1400" b="0" dirty="0">
                          <a:solidFill>
                            <a:schemeClr val="accent1"/>
                          </a:solidFill>
                          <a:latin typeface="Marianne"/>
                        </a:rPr>
                        <a:t> (concours communs)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600"/>
                        </a:spcAft>
                      </a:pPr>
                      <a:r>
                        <a:rPr lang="fr-FR" sz="1200" b="0" dirty="0">
                          <a:solidFill>
                            <a:schemeClr val="accent1"/>
                          </a:solidFill>
                          <a:latin typeface="Marianne"/>
                        </a:rPr>
                        <a:t> Chaque école du réseau = 1 sous-vœu</a:t>
                      </a:r>
                    </a:p>
                    <a:p>
                      <a:r>
                        <a:rPr lang="fr-FR" sz="1200" b="0" dirty="0">
                          <a:solidFill>
                            <a:schemeClr val="accent1"/>
                          </a:solidFill>
                          <a:latin typeface="Marianne"/>
                        </a:rPr>
                        <a:t> Nombre de sous-vœux non limité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120342151"/>
                  </a:ext>
                </a:extLst>
              </a:tr>
              <a:tr h="587758">
                <a:tc>
                  <a:txBody>
                    <a:bodyPr/>
                    <a:lstStyle/>
                    <a:p>
                      <a:r>
                        <a:rPr lang="fr-FR" sz="1600" b="1" dirty="0">
                          <a:solidFill>
                            <a:sysClr val="windowText" lastClr="000000"/>
                          </a:solidFill>
                          <a:latin typeface="Marianne"/>
                        </a:rPr>
                        <a:t>Ecoles Nationales Vétérinaires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accent1"/>
                          </a:solidFill>
                          <a:latin typeface="Marianne"/>
                        </a:rPr>
                        <a:t> 1 vœu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fr-FR" sz="1200" b="0" dirty="0">
                          <a:solidFill>
                            <a:schemeClr val="accent1"/>
                          </a:solidFill>
                          <a:latin typeface="Marianne"/>
                        </a:rPr>
                        <a:t> Chacune des 4 écoles = 1 sous-vœu</a:t>
                      </a:r>
                    </a:p>
                    <a:p>
                      <a:r>
                        <a:rPr lang="fr-FR" sz="1200" b="0" dirty="0">
                          <a:solidFill>
                            <a:schemeClr val="accent1"/>
                          </a:solidFill>
                          <a:latin typeface="Marianne"/>
                        </a:rPr>
                        <a:t> Nombre de sous-vœux non limité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2618143"/>
                  </a:ext>
                </a:extLst>
              </a:tr>
              <a:tr h="669227">
                <a:tc>
                  <a:txBody>
                    <a:bodyPr/>
                    <a:lstStyle/>
                    <a:p>
                      <a:r>
                        <a:rPr lang="fr-FR" sz="1600" b="1" dirty="0">
                          <a:solidFill>
                            <a:sysClr val="windowText" lastClr="000000"/>
                          </a:solidFill>
                          <a:latin typeface="Marianne"/>
                        </a:rPr>
                        <a:t>IEP Paris </a:t>
                      </a:r>
                    </a:p>
                    <a:p>
                      <a:r>
                        <a:rPr lang="fr-FR" sz="1600" b="0" dirty="0">
                          <a:solidFill>
                            <a:sysClr val="windowText" lastClr="000000"/>
                          </a:solidFill>
                          <a:latin typeface="Marianne"/>
                        </a:rPr>
                        <a:t>(7 campus)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r-FR" sz="1400" b="0" dirty="0">
                          <a:solidFill>
                            <a:schemeClr val="accent1"/>
                          </a:solidFill>
                          <a:latin typeface="Marianne"/>
                        </a:rPr>
                        <a:t> 1 vœu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600"/>
                        </a:spcAft>
                      </a:pPr>
                      <a:r>
                        <a:rPr lang="fr-FR" sz="1200" b="0" dirty="0">
                          <a:solidFill>
                            <a:schemeClr val="accent1"/>
                          </a:solidFill>
                          <a:latin typeface="Marianne"/>
                        </a:rPr>
                        <a:t> Chaque campus demandé  = 1 sous-vœu </a:t>
                      </a:r>
                    </a:p>
                    <a:p>
                      <a:pPr algn="l"/>
                      <a:r>
                        <a:rPr lang="fr-FR" sz="1200" b="0" u="none" dirty="0">
                          <a:solidFill>
                            <a:schemeClr val="accent1"/>
                          </a:solidFill>
                          <a:latin typeface="Marianne"/>
                        </a:rPr>
                        <a:t> </a:t>
                      </a:r>
                      <a:r>
                        <a:rPr lang="fr-FR" sz="1200" b="0" u="sng" dirty="0">
                          <a:solidFill>
                            <a:schemeClr val="accent1"/>
                          </a:solidFill>
                          <a:latin typeface="Marianne"/>
                        </a:rPr>
                        <a:t>2 sous-vœux maxi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901122675"/>
                  </a:ext>
                </a:extLst>
              </a:tr>
              <a:tr h="567823">
                <a:tc>
                  <a:txBody>
                    <a:bodyPr/>
                    <a:lstStyle/>
                    <a:p>
                      <a:r>
                        <a:rPr lang="fr-FR" sz="1600" b="1" kern="1200" dirty="0">
                          <a:solidFill>
                            <a:sysClr val="windowText" lastClr="000000"/>
                          </a:solidFill>
                          <a:latin typeface="Marianne"/>
                          <a:ea typeface="+mn-ea"/>
                          <a:cs typeface="+mn-cs"/>
                        </a:rPr>
                        <a:t>Réseau  des IEP</a:t>
                      </a:r>
                    </a:p>
                    <a:p>
                      <a:r>
                        <a:rPr lang="fr-FR" sz="800" b="0" kern="1200" dirty="0">
                          <a:solidFill>
                            <a:sysClr val="windowText" lastClr="000000"/>
                          </a:solidFill>
                          <a:latin typeface="Marianne"/>
                          <a:ea typeface="+mn-ea"/>
                          <a:cs typeface="+mn-cs"/>
                        </a:rPr>
                        <a:t>(Aix, Lille, Lyon, St Etienne, Rennes, Saint-Germain-en-Laye, Strasbourg et Toulouse)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accent1"/>
                          </a:solidFill>
                          <a:latin typeface="Marianne"/>
                        </a:rPr>
                        <a:t> 1 vœu </a:t>
                      </a:r>
                    </a:p>
                    <a:p>
                      <a:endParaRPr lang="fr-FR" sz="1400" b="0" dirty="0">
                        <a:solidFill>
                          <a:schemeClr val="accent1"/>
                        </a:solidFill>
                        <a:latin typeface="Mariann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accent1"/>
                          </a:solidFill>
                          <a:latin typeface="Marianne"/>
                        </a:rPr>
                        <a:t> Chaque IEP = 1 sous-vœu</a:t>
                      </a:r>
                    </a:p>
                    <a:p>
                      <a:r>
                        <a:rPr lang="fr-FR" sz="1400" b="0" dirty="0">
                          <a:solidFill>
                            <a:schemeClr val="accent1"/>
                          </a:solidFill>
                          <a:latin typeface="Marianne"/>
                        </a:rPr>
                        <a:t> Nombre de sous-vœux non limité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7139793"/>
                  </a:ext>
                </a:extLst>
              </a:tr>
            </a:tbl>
          </a:graphicData>
        </a:graphic>
      </p:graphicFrame>
      <p:sp>
        <p:nvSpPr>
          <p:cNvPr id="4" name="Rectangle à coins arrondis 7">
            <a:extLst>
              <a:ext uri="{FF2B5EF4-FFF2-40B4-BE49-F238E27FC236}">
                <a16:creationId xmlns:a16="http://schemas.microsoft.com/office/drawing/2014/main" xmlns="" id="{A5D67E95-D2F5-B0D6-C23A-36BCE1517F17}"/>
              </a:ext>
            </a:extLst>
          </p:cNvPr>
          <p:cNvSpPr/>
          <p:nvPr/>
        </p:nvSpPr>
        <p:spPr>
          <a:xfrm>
            <a:off x="3383281" y="86105"/>
            <a:ext cx="538177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formations dont le nombre de sous-vœux </a:t>
            </a:r>
          </a:p>
          <a:p>
            <a:pPr algn="ctr"/>
            <a:r>
              <a:rPr lang="fr-FR" sz="1400" b="1" kern="0" dirty="0">
                <a:solidFill>
                  <a:srgbClr val="000091"/>
                </a:solidFill>
                <a:latin typeface="Arial"/>
              </a:rPr>
              <a:t>n’est pas décompté (mais parfois limité) </a:t>
            </a:r>
          </a:p>
        </p:txBody>
      </p:sp>
    </p:spTree>
    <p:extLst>
      <p:ext uri="{BB962C8B-B14F-4D97-AF65-F5344CB8AC3E}">
        <p14:creationId xmlns:p14="http://schemas.microsoft.com/office/powerpoint/2010/main" val="244838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26259" y="1054959"/>
            <a:ext cx="8260540" cy="3513319"/>
          </a:xfrm>
        </p:spPr>
        <p:txBody>
          <a:bodyPr/>
          <a:lstStyle/>
          <a:p>
            <a:pPr marL="0" lvl="1" indent="0">
              <a:spcBef>
                <a:spcPts val="0"/>
              </a:spcBef>
              <a:spcAft>
                <a:spcPts val="0"/>
              </a:spcAft>
              <a:buNone/>
              <a:defRPr/>
            </a:pPr>
            <a:endParaRPr lang="fr-FR" sz="1600" dirty="0">
              <a:latin typeface="Marianne" panose="02000000000000000000" pitchFamily="50" charset="0"/>
            </a:endParaRPr>
          </a:p>
          <a:p>
            <a:r>
              <a:rPr lang="fr-FR" sz="1600" dirty="0">
                <a:solidFill>
                  <a:schemeClr val="tx1"/>
                </a:solidFill>
                <a:latin typeface="Marianne" panose="02000000000000000000" pitchFamily="50" charset="0"/>
              </a:rPr>
              <a:t>Jusqu’à </a:t>
            </a:r>
            <a:r>
              <a:rPr lang="fr-FR" sz="1600" b="1" dirty="0">
                <a:solidFill>
                  <a:srgbClr val="417DC4"/>
                </a:solidFill>
                <a:latin typeface="Marianne" panose="02000000000000000000" pitchFamily="50" charset="0"/>
              </a:rPr>
              <a:t>10 vœux en apprentissage</a:t>
            </a:r>
            <a:r>
              <a:rPr lang="fr-FR" sz="1600" dirty="0">
                <a:solidFill>
                  <a:schemeClr val="tx1"/>
                </a:solidFill>
                <a:latin typeface="Marianne" panose="02000000000000000000" pitchFamily="50" charset="0"/>
              </a:rPr>
              <a:t>, en plus des 10 autres vœux autorisés</a:t>
            </a:r>
          </a:p>
          <a:p>
            <a:pPr>
              <a:spcAft>
                <a:spcPts val="0"/>
              </a:spcAft>
            </a:pPr>
            <a:endParaRPr lang="fr-FR" sz="1600" dirty="0">
              <a:solidFill>
                <a:schemeClr val="tx1"/>
              </a:solidFill>
              <a:latin typeface="Marianne" panose="02000000000000000000" pitchFamily="50" charset="0"/>
            </a:endParaRPr>
          </a:p>
          <a:p>
            <a:r>
              <a:rPr lang="fr-FR" sz="1600" b="1" dirty="0">
                <a:solidFill>
                  <a:srgbClr val="417DC4"/>
                </a:solidFill>
                <a:latin typeface="Marianne" panose="02000000000000000000" pitchFamily="50" charset="0"/>
              </a:rPr>
              <a:t>Pas de date limite</a:t>
            </a:r>
            <a:r>
              <a:rPr lang="fr-FR" sz="1600" dirty="0">
                <a:solidFill>
                  <a:schemeClr val="tx1"/>
                </a:solidFill>
                <a:latin typeface="Marianne" panose="02000000000000000000" pitchFamily="50" charset="0"/>
              </a:rPr>
              <a:t> pour formuler des vœux en apprentissage (pour la majorité des formations en apprentissage)</a:t>
            </a:r>
          </a:p>
          <a:p>
            <a:endParaRPr lang="fr-FR" sz="1600" dirty="0">
              <a:solidFill>
                <a:schemeClr val="tx1"/>
              </a:solidFill>
              <a:latin typeface="Marianne" panose="02000000000000000000" pitchFamily="50" charset="0"/>
            </a:endParaRPr>
          </a:p>
          <a:p>
            <a:r>
              <a:rPr lang="fr-FR" sz="1600" dirty="0">
                <a:solidFill>
                  <a:schemeClr val="tx1"/>
                </a:solidFill>
                <a:latin typeface="Marianne" panose="02000000000000000000" pitchFamily="50" charset="0"/>
              </a:rPr>
              <a:t>Une </a:t>
            </a:r>
            <a:r>
              <a:rPr lang="fr-FR" sz="1600" b="1" dirty="0">
                <a:solidFill>
                  <a:srgbClr val="417DC4"/>
                </a:solidFill>
                <a:latin typeface="Marianne" panose="02000000000000000000" pitchFamily="50" charset="0"/>
              </a:rPr>
              <a:t>rubrique spécifique dans votre dossier </a:t>
            </a:r>
            <a:r>
              <a:rPr lang="fr-FR" sz="1600" dirty="0">
                <a:solidFill>
                  <a:schemeClr val="tx1"/>
                </a:solidFill>
                <a:latin typeface="Marianne" panose="02000000000000000000" pitchFamily="50" charset="0"/>
              </a:rPr>
              <a:t>pour vos vœux en apprentissage</a:t>
            </a:r>
          </a:p>
          <a:p>
            <a:endParaRPr lang="fr-FR" sz="1600" dirty="0">
              <a:solidFill>
                <a:schemeClr val="tx1"/>
              </a:solidFill>
              <a:latin typeface="Marianne" panose="02000000000000000000" pitchFamily="50" charset="0"/>
            </a:endParaRPr>
          </a:p>
          <a:p>
            <a:endParaRPr lang="fr-FR" sz="1600" dirty="0">
              <a:latin typeface="Marianne" panose="02000000000000000000" pitchFamily="50"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z="1400" b="1" smtClean="0">
                <a:solidFill>
                  <a:srgbClr val="62D57C"/>
                </a:solidFill>
              </a:rPr>
              <a:pPr/>
              <a:t>13</a:t>
            </a:fld>
            <a:endParaRPr lang="fr-FR" sz="1400" b="1" dirty="0">
              <a:solidFill>
                <a:srgbClr val="62D57C"/>
              </a:solidFill>
            </a:endParaRPr>
          </a:p>
        </p:txBody>
      </p:sp>
      <p:sp>
        <p:nvSpPr>
          <p:cNvPr id="4" name="Rectangle à coins arrondis 3"/>
          <p:cNvSpPr/>
          <p:nvPr/>
        </p:nvSpPr>
        <p:spPr>
          <a:xfrm>
            <a:off x="426259" y="3593273"/>
            <a:ext cx="8260541" cy="1091369"/>
          </a:xfrm>
          <a:prstGeom prst="roundRect">
            <a:avLst/>
          </a:prstGeom>
          <a:solidFill>
            <a:srgbClr val="D47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457200">
              <a:lnSpc>
                <a:spcPct val="90000"/>
              </a:lnSpc>
              <a:buSzPct val="100000"/>
              <a:defRPr/>
            </a:pPr>
            <a:r>
              <a:rPr lang="fr-FR" sz="1600" b="1" u="sng" dirty="0">
                <a:solidFill>
                  <a:schemeClr val="bg1"/>
                </a:solidFill>
                <a:latin typeface="Marianne" panose="02000000000000000000" pitchFamily="50" charset="0"/>
              </a:rPr>
              <a:t>Rappel</a:t>
            </a:r>
            <a:r>
              <a:rPr lang="fr-FR" sz="1600" b="1" kern="0" dirty="0">
                <a:solidFill>
                  <a:schemeClr val="bg1"/>
                </a:solidFill>
                <a:latin typeface="Marianne" panose="02000000000000000000" pitchFamily="50" charset="0"/>
              </a:rPr>
              <a:t> </a:t>
            </a:r>
            <a:r>
              <a:rPr lang="fr-FR" sz="1600" kern="0" dirty="0">
                <a:solidFill>
                  <a:schemeClr val="bg1"/>
                </a:solidFill>
                <a:latin typeface="Marianne" panose="02000000000000000000" pitchFamily="50" charset="0"/>
              </a:rPr>
              <a:t>: les centres de formation en apprentissage ont pour mission d’accompagner les candidats en apprentissage pour trouver un employeur et signer un contrat d’apprentissage.</a:t>
            </a:r>
          </a:p>
          <a:p>
            <a:pPr marL="0" lvl="1" algn="ctr" defTabSz="457200">
              <a:lnSpc>
                <a:spcPct val="90000"/>
              </a:lnSpc>
              <a:buSzPct val="100000"/>
              <a:defRPr/>
            </a:pPr>
            <a:r>
              <a:rPr lang="fr-FR" sz="1600" kern="0" dirty="0">
                <a:solidFill>
                  <a:schemeClr val="bg1"/>
                </a:solidFill>
                <a:latin typeface="Marianne" panose="02000000000000000000" pitchFamily="50" charset="0"/>
              </a:rPr>
              <a:t>Retrouvez des conseils pour trouver un employeur sur Parcoursup.fr </a:t>
            </a:r>
            <a:r>
              <a:rPr lang="fr-FR" sz="1600" kern="0" dirty="0">
                <a:solidFill>
                  <a:schemeClr val="bg1"/>
                </a:solidFill>
              </a:rPr>
              <a:t>  </a:t>
            </a:r>
          </a:p>
        </p:txBody>
      </p:sp>
      <p:sp>
        <p:nvSpPr>
          <p:cNvPr id="5" name="Rectangle à coins arrondis 7">
            <a:extLst>
              <a:ext uri="{FF2B5EF4-FFF2-40B4-BE49-F238E27FC236}">
                <a16:creationId xmlns:a16="http://schemas.microsoft.com/office/drawing/2014/main" xmlns="" id="{C13DB711-C686-C242-74B4-115FB9DE2344}"/>
              </a:ext>
            </a:extLst>
          </p:cNvPr>
          <p:cNvSpPr/>
          <p:nvPr/>
        </p:nvSpPr>
        <p:spPr>
          <a:xfrm>
            <a:off x="3383281" y="86105"/>
            <a:ext cx="538177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Focus sur les vœux en apprentissage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10198" y="891598"/>
            <a:ext cx="8523604" cy="3820782"/>
          </a:xfrm>
        </p:spPr>
        <p:txBody>
          <a:bodyPr/>
          <a:lstStyle/>
          <a:p>
            <a:pPr marL="0" lvl="1" indent="0">
              <a:buSzPct val="100000"/>
              <a:buNone/>
            </a:pPr>
            <a:r>
              <a:rPr lang="fr-FR" sz="2000" b="1" dirty="0">
                <a:solidFill>
                  <a:srgbClr val="417DC4"/>
                </a:solidFill>
                <a:latin typeface="Arial Rounded MT Bold" panose="020F0704030504030204" pitchFamily="34" charset="0"/>
              </a:rPr>
              <a:t>Pour les formations sélectives (BTS, BUT, IFSI, écoles…) </a:t>
            </a:r>
            <a:r>
              <a:rPr lang="fr-FR" sz="1700" b="1" dirty="0">
                <a:solidFill>
                  <a:srgbClr val="417DC4"/>
                </a:solidFill>
                <a:latin typeface="Marianne" panose="02000000000000000000" pitchFamily="50" charset="0"/>
              </a:rPr>
              <a:t> </a:t>
            </a:r>
            <a:r>
              <a:rPr lang="fr-FR" sz="1700" dirty="0">
                <a:solidFill>
                  <a:srgbClr val="417DC4"/>
                </a:solidFill>
                <a:latin typeface="Marianne" panose="02000000000000000000" pitchFamily="50" charset="0"/>
              </a:rPr>
              <a:t> </a:t>
            </a:r>
            <a:endParaRPr lang="fr-FR" dirty="0">
              <a:solidFill>
                <a:srgbClr val="417DC4"/>
              </a:solidFill>
              <a:latin typeface="Marianne" panose="02000000000000000000" pitchFamily="50" charset="0"/>
            </a:endParaRPr>
          </a:p>
          <a:p>
            <a:pPr marL="0" lvl="1" indent="0" algn="just">
              <a:lnSpc>
                <a:spcPct val="80000"/>
              </a:lnSpc>
              <a:spcAft>
                <a:spcPts val="0"/>
              </a:spcAft>
              <a:buClr>
                <a:srgbClr val="EC130E"/>
              </a:buClr>
              <a:buSzPct val="100000"/>
              <a:buNone/>
              <a:defRPr/>
            </a:pPr>
            <a:r>
              <a:rPr lang="fr-FR" sz="1400" b="1" dirty="0">
                <a:solidFill>
                  <a:srgbClr val="1A199B"/>
                </a:solidFill>
                <a:latin typeface="Marianne" panose="02000000000000000000" pitchFamily="50" charset="0"/>
              </a:rPr>
              <a:t>Il n’y a pas de priorité géographique pour l’attribution des places : </a:t>
            </a:r>
            <a:r>
              <a:rPr lang="fr-FR" sz="1400" dirty="0">
                <a:solidFill>
                  <a:schemeClr val="tx1"/>
                </a:solidFill>
                <a:latin typeface="Marianne" panose="02000000000000000000" pitchFamily="50" charset="0"/>
              </a:rPr>
              <a:t>Les lycéens peuvent formuler des </a:t>
            </a:r>
            <a:r>
              <a:rPr lang="fr-FR" sz="1400" dirty="0" smtClean="0">
                <a:solidFill>
                  <a:schemeClr val="tx1"/>
                </a:solidFill>
                <a:latin typeface="Marianne" panose="02000000000000000000" pitchFamily="50" charset="0"/>
              </a:rPr>
              <a:t>vœux </a:t>
            </a:r>
            <a:r>
              <a:rPr lang="fr-FR" sz="1400" dirty="0">
                <a:solidFill>
                  <a:schemeClr val="tx1"/>
                </a:solidFill>
                <a:latin typeface="Marianne" panose="02000000000000000000" pitchFamily="50" charset="0"/>
              </a:rPr>
              <a:t>pour les formations qui les intéressent où qu’elles soient, dans leur académie ou en dehors.</a:t>
            </a:r>
            <a:r>
              <a:rPr lang="fr-FR" sz="1400" b="1" u="sng" dirty="0">
                <a:solidFill>
                  <a:schemeClr val="tx1"/>
                </a:solidFill>
                <a:latin typeface="Marianne" panose="02000000000000000000" pitchFamily="50" charset="0"/>
              </a:rPr>
              <a:t> </a:t>
            </a:r>
            <a:endParaRPr lang="fr-FR" sz="1400" dirty="0">
              <a:solidFill>
                <a:schemeClr val="tx1"/>
              </a:solidFill>
              <a:latin typeface="Marianne" panose="02000000000000000000" pitchFamily="50" charset="0"/>
            </a:endParaRPr>
          </a:p>
          <a:p>
            <a:pPr marL="177800" lvl="1" indent="-177800">
              <a:lnSpc>
                <a:spcPct val="80000"/>
              </a:lnSpc>
              <a:buClr>
                <a:srgbClr val="EC130E"/>
              </a:buClr>
              <a:buSzPct val="100000"/>
              <a:buFont typeface="Lucida Grande"/>
              <a:buChar char="&gt;"/>
              <a:defRPr/>
            </a:pPr>
            <a:endParaRPr lang="fr-FR" sz="1400" b="1" dirty="0">
              <a:solidFill>
                <a:srgbClr val="F28E65"/>
              </a:solidFill>
              <a:latin typeface="Marianne" panose="02000000000000000000" pitchFamily="50" charset="0"/>
            </a:endParaRPr>
          </a:p>
          <a:p>
            <a:pPr marL="0" lvl="1" indent="0">
              <a:lnSpc>
                <a:spcPct val="80000"/>
              </a:lnSpc>
              <a:buClr>
                <a:srgbClr val="EC130E"/>
              </a:buClr>
              <a:buSzPct val="100000"/>
              <a:buNone/>
              <a:defRPr/>
            </a:pPr>
            <a:r>
              <a:rPr lang="fr-FR" sz="2000" b="1" dirty="0">
                <a:solidFill>
                  <a:srgbClr val="417DC4"/>
                </a:solidFill>
                <a:latin typeface="Arial Rounded MT Bold" panose="020F0704030504030204" pitchFamily="34" charset="0"/>
              </a:rPr>
              <a:t>Pour les formations non-sélectives (licences, PASS) </a:t>
            </a:r>
          </a:p>
          <a:p>
            <a:pPr>
              <a:spcBef>
                <a:spcPts val="601"/>
              </a:spcBef>
              <a:tabLst>
                <a:tab pos="0" algn="l"/>
              </a:tabLst>
              <a:defRPr/>
            </a:pPr>
            <a:r>
              <a:rPr lang="fr-FR" sz="1600" b="1" dirty="0">
                <a:solidFill>
                  <a:srgbClr val="1A199B"/>
                </a:solidFill>
                <a:latin typeface="Marianne" panose="02000000000000000000" pitchFamily="50" charset="0"/>
              </a:rPr>
              <a:t>Priorité en fonction de l’académie  ou de la région si la demande excède le nombre de places</a:t>
            </a:r>
          </a:p>
          <a:p>
            <a:pPr marL="182563" lvl="2" indent="-182563" algn="just">
              <a:spcBef>
                <a:spcPts val="601"/>
              </a:spcBef>
              <a:spcAft>
                <a:spcPts val="601"/>
              </a:spcAft>
              <a:buClr>
                <a:schemeClr val="tx1"/>
              </a:buClr>
              <a:buFont typeface="Courier New" panose="02070309020205020404" pitchFamily="49" charset="0"/>
              <a:buChar char="o"/>
              <a:tabLst>
                <a:tab pos="0" algn="l"/>
              </a:tabLst>
            </a:pPr>
            <a:r>
              <a:rPr kumimoji="0" lang="fr-FR" sz="1400" b="1" i="0" strike="noStrike" kern="1200" cap="none" spc="-1" normalizeH="0" baseline="0" noProof="0" dirty="0">
                <a:ln>
                  <a:noFill/>
                </a:ln>
                <a:solidFill>
                  <a:schemeClr val="tx1"/>
                </a:solidFill>
                <a:effectLst/>
                <a:uLnTx/>
                <a:uFillTx/>
                <a:latin typeface="Marianne" panose="02000000000000000000"/>
                <a:ea typeface="DejaVu Sans"/>
              </a:rPr>
              <a:t>En Ile de France le recrutement en licence est régional </a:t>
            </a:r>
            <a:r>
              <a:rPr kumimoji="0" lang="fr-FR" sz="1400" b="0" i="0" u="none" strike="noStrike" kern="1200" cap="none" spc="-1" normalizeH="0" baseline="0" noProof="0" dirty="0">
                <a:ln>
                  <a:noFill/>
                </a:ln>
                <a:solidFill>
                  <a:schemeClr val="tx1"/>
                </a:solidFill>
                <a:effectLst/>
                <a:uLnTx/>
                <a:uFillTx/>
                <a:latin typeface="Marianne" panose="02000000000000000000"/>
                <a:ea typeface="DejaVu Sans"/>
              </a:rPr>
              <a:t>: le candidat francilien peut demander des licences sur les 3 académies avec le même niveau de priorité</a:t>
            </a:r>
            <a:r>
              <a:rPr kumimoji="0" lang="fr-FR" sz="1400" b="0" i="0" u="none" strike="noStrike" kern="1200" cap="none" spc="-1" normalizeH="0" baseline="0" noProof="0" dirty="0" smtClean="0">
                <a:ln>
                  <a:noFill/>
                </a:ln>
                <a:solidFill>
                  <a:schemeClr val="tx1"/>
                </a:solidFill>
                <a:effectLst/>
                <a:uLnTx/>
                <a:uFillTx/>
                <a:latin typeface="Marianne" panose="02000000000000000000"/>
                <a:ea typeface="DejaVu Sans"/>
              </a:rPr>
              <a:t>.</a:t>
            </a:r>
            <a:endParaRPr kumimoji="0" lang="fr-FR" sz="1400" b="0" i="0" u="none" strike="noStrike" kern="1200" cap="none" spc="-1" normalizeH="0" baseline="0" noProof="0" dirty="0">
              <a:ln>
                <a:noFill/>
              </a:ln>
              <a:solidFill>
                <a:schemeClr val="tx1"/>
              </a:solidFill>
              <a:effectLst/>
              <a:uLnTx/>
              <a:uFillTx/>
              <a:latin typeface="Marianne" panose="02000000000000000000"/>
              <a:ea typeface="DejaVu Sans"/>
            </a:endParaRPr>
          </a:p>
          <a:p>
            <a:pPr marL="182563" lvl="2" indent="-182563" algn="just">
              <a:buClr>
                <a:schemeClr val="tx1"/>
              </a:buClr>
              <a:buFont typeface="Courier New" panose="02070309020205020404" pitchFamily="49" charset="0"/>
              <a:buChar char="o"/>
              <a:tabLst>
                <a:tab pos="0" algn="l"/>
              </a:tabLst>
            </a:pPr>
            <a:r>
              <a:rPr lang="fr-FR" sz="1400" b="1" spc="-1" dirty="0">
                <a:solidFill>
                  <a:schemeClr val="tx1"/>
                </a:solidFill>
                <a:latin typeface="Marianne" panose="02000000000000000000"/>
                <a:ea typeface="DejaVu Sans"/>
              </a:rPr>
              <a:t>Vœux formulés en province : </a:t>
            </a:r>
            <a:r>
              <a:rPr lang="fr-FR" sz="1400" spc="-1" dirty="0">
                <a:solidFill>
                  <a:schemeClr val="tx1"/>
                </a:solidFill>
                <a:latin typeface="Marianne" panose="02000000000000000000"/>
                <a:ea typeface="DejaVu Sans"/>
              </a:rPr>
              <a:t>quand la demande excède le nombre de places, un quota maximum de candidats ne provenant pas du secteur de recrutement peut être fixé par le recteur pour chaque licence.    </a:t>
            </a:r>
            <a:r>
              <a:rPr lang="fr-FR" sz="1400" i="1" spc="-1" dirty="0">
                <a:solidFill>
                  <a:schemeClr val="tx1"/>
                </a:solidFill>
                <a:latin typeface="Marianne" panose="02000000000000000000"/>
                <a:ea typeface="DejaVu Sans"/>
              </a:rPr>
              <a:t>(l’appartenance ou non au secteur est affichée aux candidats. Les pourcentages fixés par les recteurs seront affichés sur </a:t>
            </a:r>
            <a:r>
              <a:rPr lang="fr-FR" sz="1400" i="1" spc="-1" dirty="0" err="1">
                <a:solidFill>
                  <a:schemeClr val="tx1"/>
                </a:solidFill>
                <a:latin typeface="Marianne" panose="02000000000000000000"/>
                <a:ea typeface="DejaVu Sans"/>
              </a:rPr>
              <a:t>Parcoursup</a:t>
            </a:r>
            <a:r>
              <a:rPr lang="fr-FR" sz="1400" i="1" spc="-1" dirty="0">
                <a:solidFill>
                  <a:schemeClr val="tx1"/>
                </a:solidFill>
                <a:latin typeface="Marianne" panose="02000000000000000000"/>
                <a:ea typeface="DejaVu Sans"/>
              </a:rPr>
              <a:t> avant le début de la phase d’admission). </a:t>
            </a:r>
          </a:p>
          <a:p>
            <a:pPr marL="0" lvl="1" indent="0">
              <a:buSzPct val="100000"/>
              <a:buNone/>
              <a:defRPr/>
            </a:pPr>
            <a:r>
              <a:rPr lang="fr-FR" sz="900" dirty="0">
                <a:latin typeface="Marianne" panose="02000000000000000000" pitchFamily="50" charset="0"/>
              </a:rPr>
              <a:t>          </a:t>
            </a:r>
            <a:endParaRPr lang="fr-FR" sz="900" b="1" dirty="0">
              <a:solidFill>
                <a:srgbClr val="F28E65"/>
              </a:solidFill>
              <a:latin typeface="Marianne" panose="02000000000000000000" pitchFamily="50" charset="0"/>
            </a:endParaRPr>
          </a:p>
          <a:p>
            <a:endParaRPr lang="fr-FR" dirty="0">
              <a:latin typeface="Marianne" panose="02000000000000000000" pitchFamily="50"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z="1400" b="1" smtClean="0">
                <a:solidFill>
                  <a:srgbClr val="62D57C"/>
                </a:solidFill>
              </a:rPr>
              <a:pPr/>
              <a:t>14</a:t>
            </a:fld>
            <a:endParaRPr lang="fr-FR" sz="1400" b="1" dirty="0">
              <a:solidFill>
                <a:srgbClr val="62D57C"/>
              </a:solidFill>
            </a:endParaRP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Priorités selon le secteur </a:t>
            </a:r>
            <a:r>
              <a:rPr lang="fr-FR" sz="1400" b="1" kern="0" dirty="0" smtClean="0">
                <a:solidFill>
                  <a:srgbClr val="000091"/>
                </a:solidFill>
                <a:latin typeface="Arial Rounded MT Bold" panose="020F0704030504030204" pitchFamily="34" charset="0"/>
              </a:rPr>
              <a:t>géographique</a:t>
            </a:r>
            <a:endParaRPr lang="fr-FR" sz="1400" b="1" kern="0" dirty="0">
              <a:solidFill>
                <a:srgbClr val="000091"/>
              </a:solidFill>
              <a:latin typeface="Arial Rounded MT Bold" panose="020F0704030504030204" pitchFamily="34" charset="0"/>
            </a:endParaRPr>
          </a:p>
        </p:txBody>
      </p:sp>
    </p:spTree>
    <p:extLst>
      <p:ext uri="{BB962C8B-B14F-4D97-AF65-F5344CB8AC3E}">
        <p14:creationId xmlns:p14="http://schemas.microsoft.com/office/powerpoint/2010/main" val="390811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05/02/2024</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574" y="837886"/>
            <a:ext cx="8342950" cy="313481"/>
          </a:xfrm>
        </p:spPr>
        <p:txBody>
          <a:bodyPr/>
          <a:lstStyle/>
          <a:p>
            <a:r>
              <a:rPr lang="fr-FR" sz="2400" dirty="0">
                <a:latin typeface="Arial Rounded MT Bold" panose="020F0704030504030204" pitchFamily="34" charset="0"/>
              </a:rPr>
              <a:t>Finaliser son dossier et confirmer vos vœux </a:t>
            </a:r>
          </a:p>
        </p:txBody>
      </p:sp>
      <p:sp>
        <p:nvSpPr>
          <p:cNvPr id="3" name="Espace réservé du contenu 2"/>
          <p:cNvSpPr>
            <a:spLocks noGrp="1"/>
          </p:cNvSpPr>
          <p:nvPr>
            <p:ph sz="quarter" idx="4294967295"/>
          </p:nvPr>
        </p:nvSpPr>
        <p:spPr>
          <a:xfrm>
            <a:off x="450574" y="1248479"/>
            <a:ext cx="8216348" cy="2773556"/>
          </a:xfrm>
        </p:spPr>
        <p:txBody>
          <a:bodyPr/>
          <a:lstStyle/>
          <a:p>
            <a:pPr lvl="0" algn="just" defTabSz="457200">
              <a:spcAft>
                <a:spcPts val="600"/>
              </a:spcAft>
              <a:buClr>
                <a:srgbClr val="FF0000"/>
              </a:buClr>
              <a:buSzPct val="100000"/>
              <a:defRPr/>
            </a:pPr>
            <a:r>
              <a:rPr lang="fr-FR" sz="1600" b="1" dirty="0">
                <a:latin typeface="Marianne" panose="02000000000000000000" pitchFamily="50" charset="0"/>
              </a:rPr>
              <a:t>Pour que les vœux saisis deviennent définitifs sur Parcoursup, les candidats doivent obligatoirement :</a:t>
            </a:r>
            <a:endParaRPr lang="fr-FR" sz="1600" dirty="0">
              <a:latin typeface="Marianne" panose="02000000000000000000" pitchFamily="50" charset="0"/>
            </a:endParaRPr>
          </a:p>
          <a:p>
            <a:pPr lvl="0" defTabSz="457200">
              <a:spcBef>
                <a:spcPct val="20000"/>
              </a:spcBef>
              <a:spcAft>
                <a:spcPts val="0"/>
              </a:spcAft>
              <a:buClr>
                <a:srgbClr val="FF0000"/>
              </a:buClr>
              <a:buSzPct val="100000"/>
              <a:defRPr/>
            </a:pPr>
            <a:r>
              <a:rPr lang="fr-FR" sz="1600" b="1" dirty="0">
                <a:solidFill>
                  <a:srgbClr val="417DC4"/>
                </a:solidFill>
                <a:latin typeface="Marianne" panose="02000000000000000000" pitchFamily="50" charset="0"/>
              </a:rPr>
              <a:t>Compléter leur dossier : </a:t>
            </a:r>
          </a:p>
          <a:p>
            <a:pPr marL="717750" lvl="2" indent="-285750" defTabSz="457200">
              <a:spcBef>
                <a:spcPct val="20000"/>
              </a:spcBef>
              <a:spcAft>
                <a:spcPts val="0"/>
              </a:spcAft>
              <a:buClr>
                <a:srgbClr val="417DC4"/>
              </a:buClr>
              <a:buSzPct val="60000"/>
              <a:buFont typeface="Wingdings 2" panose="05020102010507070707" pitchFamily="18" charset="2"/>
              <a:buChar char=""/>
              <a:defRPr/>
            </a:pPr>
            <a:r>
              <a:rPr lang="fr-FR" sz="1400" dirty="0">
                <a:solidFill>
                  <a:schemeClr val="tx1"/>
                </a:solidFill>
                <a:latin typeface="Marianne" panose="02000000000000000000" pitchFamily="50" charset="0"/>
              </a:rPr>
              <a:t>Lettre de motivation uniquement lorsque la formation l’a demandée</a:t>
            </a:r>
          </a:p>
          <a:p>
            <a:pPr marL="717750" lvl="2" indent="-285750" defTabSz="457200">
              <a:spcBef>
                <a:spcPct val="20000"/>
              </a:spcBef>
              <a:spcAft>
                <a:spcPts val="0"/>
              </a:spcAft>
              <a:buClr>
                <a:srgbClr val="417DC4"/>
              </a:buClr>
              <a:buSzPct val="60000"/>
              <a:buFont typeface="Wingdings 2" panose="05020102010507070707" pitchFamily="18" charset="2"/>
              <a:buChar char=""/>
              <a:defRPr/>
            </a:pPr>
            <a:r>
              <a:rPr lang="fr-FR" sz="1400" dirty="0">
                <a:solidFill>
                  <a:schemeClr val="tx1"/>
                </a:solidFill>
                <a:latin typeface="Marianne" panose="02000000000000000000" pitchFamily="50" charset="0"/>
              </a:rPr>
              <a:t>Rubrique « préférence et autres projets »</a:t>
            </a:r>
            <a:endParaRPr lang="fr-FR" sz="1400" dirty="0">
              <a:solidFill>
                <a:schemeClr val="tx1"/>
              </a:solidFill>
              <a:latin typeface="Marianne" panose="02000000000000000000" pitchFamily="50" charset="0"/>
              <a:cs typeface="Arial"/>
            </a:endParaRPr>
          </a:p>
          <a:p>
            <a:pPr marL="717750" lvl="2" indent="-285750" defTabSz="457200">
              <a:spcBef>
                <a:spcPct val="20000"/>
              </a:spcBef>
              <a:spcAft>
                <a:spcPts val="0"/>
              </a:spcAft>
              <a:buClr>
                <a:srgbClr val="417DC4"/>
              </a:buClr>
              <a:buSzPct val="60000"/>
              <a:buFont typeface="Wingdings 2" panose="05020102010507070707" pitchFamily="18" charset="2"/>
              <a:buChar char=""/>
              <a:defRPr/>
            </a:pPr>
            <a:r>
              <a:rPr lang="fr-FR" sz="1400" dirty="0">
                <a:solidFill>
                  <a:schemeClr val="tx1"/>
                </a:solidFill>
                <a:latin typeface="Marianne" panose="02000000000000000000" pitchFamily="50" charset="0"/>
              </a:rPr>
              <a:t>Pièces complémentaires demandées par certaines formations</a:t>
            </a:r>
          </a:p>
          <a:p>
            <a:pPr marL="717750" lvl="2" indent="-285750" defTabSz="457200">
              <a:spcBef>
                <a:spcPct val="20000"/>
              </a:spcBef>
              <a:spcAft>
                <a:spcPts val="0"/>
              </a:spcAft>
              <a:buClr>
                <a:srgbClr val="417DC4"/>
              </a:buClr>
              <a:buSzPct val="60000"/>
              <a:buFont typeface="Wingdings 2" panose="05020102010507070707" pitchFamily="18" charset="2"/>
              <a:buChar char=""/>
              <a:defRPr/>
            </a:pPr>
            <a:r>
              <a:rPr lang="fr-FR" sz="1400" dirty="0">
                <a:solidFill>
                  <a:schemeClr val="tx1"/>
                </a:solidFill>
                <a:latin typeface="Marianne" panose="02000000000000000000" pitchFamily="50" charset="0"/>
              </a:rPr>
              <a:t>Rubrique « activités et centres d’intérêt »</a:t>
            </a:r>
          </a:p>
          <a:p>
            <a:pPr marL="717750" lvl="2" indent="-285750" defTabSz="457200">
              <a:spcBef>
                <a:spcPct val="20000"/>
              </a:spcBef>
              <a:spcAft>
                <a:spcPts val="600"/>
              </a:spcAft>
              <a:buClr>
                <a:srgbClr val="417DC4"/>
              </a:buClr>
              <a:buSzPct val="60000"/>
              <a:buFont typeface="Wingdings 2" panose="05020102010507070707" pitchFamily="18" charset="2"/>
              <a:buChar char=""/>
              <a:defRPr/>
            </a:pPr>
            <a:r>
              <a:rPr lang="fr-FR" sz="1400" dirty="0">
                <a:solidFill>
                  <a:schemeClr val="tx1"/>
                </a:solidFill>
                <a:latin typeface="Marianne" panose="02000000000000000000" pitchFamily="50" charset="0"/>
              </a:rPr>
              <a:t>Attestation questionnaire droit et science</a:t>
            </a:r>
            <a:r>
              <a:rPr lang="fr-FR" sz="1600" dirty="0">
                <a:solidFill>
                  <a:schemeClr val="tx1"/>
                </a:solidFill>
                <a:latin typeface="Marianne" panose="02000000000000000000" pitchFamily="50" charset="0"/>
              </a:rPr>
              <a:t>s, questionnaire IFSI</a:t>
            </a:r>
            <a:endParaRPr lang="fr-FR" sz="1600" dirty="0">
              <a:solidFill>
                <a:schemeClr val="tx1"/>
              </a:solidFill>
              <a:latin typeface="Marianne" panose="02000000000000000000" pitchFamily="50" charset="0"/>
              <a:cs typeface="Arial"/>
            </a:endParaRPr>
          </a:p>
          <a:p>
            <a:pPr lvl="0" defTabSz="457200">
              <a:spcBef>
                <a:spcPts val="1200"/>
              </a:spcBef>
              <a:spcAft>
                <a:spcPts val="0"/>
              </a:spcAft>
              <a:buClr>
                <a:srgbClr val="FF0000"/>
              </a:buClr>
              <a:buSzPct val="100000"/>
              <a:defRPr/>
            </a:pPr>
            <a:r>
              <a:rPr lang="fr-FR" sz="1600" b="1" dirty="0">
                <a:solidFill>
                  <a:srgbClr val="417DC4"/>
                </a:solidFill>
                <a:latin typeface="Marianne" panose="02000000000000000000" pitchFamily="50" charset="0"/>
              </a:rPr>
              <a:t>Confirmer chacun de leurs vœux</a:t>
            </a:r>
          </a:p>
          <a:p>
            <a:endParaRPr lang="fr-FR" sz="1600" dirty="0">
              <a:latin typeface="Marianne" panose="02000000000000000000" pitchFamily="50"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z="1400" b="1" smtClean="0">
                <a:solidFill>
                  <a:srgbClr val="62D57C"/>
                </a:solidFill>
              </a:rPr>
              <a:pPr/>
              <a:t>16</a:t>
            </a:fld>
            <a:endParaRPr lang="fr-FR" sz="1400" b="1" dirty="0">
              <a:solidFill>
                <a:srgbClr val="62D57C"/>
              </a:solidFill>
            </a:endParaRPr>
          </a:p>
        </p:txBody>
      </p:sp>
      <p:sp>
        <p:nvSpPr>
          <p:cNvPr id="7" name="Rectangle à coins arrondis 6"/>
          <p:cNvSpPr/>
          <p:nvPr/>
        </p:nvSpPr>
        <p:spPr>
          <a:xfrm>
            <a:off x="450574" y="4072325"/>
            <a:ext cx="8216348" cy="612318"/>
          </a:xfrm>
          <a:prstGeom prst="roundRect">
            <a:avLst/>
          </a:prstGeom>
          <a:solidFill>
            <a:srgbClr val="D47DC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bg1"/>
                </a:solidFill>
                <a:latin typeface="Marianne" panose="02000000000000000000" pitchFamily="50" charset="0"/>
              </a:rPr>
              <a:t>Un vœu non confirmé avant le 3 avril 2024 (23h59 - heure de Paris) </a:t>
            </a:r>
          </a:p>
          <a:p>
            <a:pPr algn="ctr">
              <a:defRPr/>
            </a:pPr>
            <a:r>
              <a:rPr lang="fr-FR" sz="1600" b="1" dirty="0">
                <a:solidFill>
                  <a:schemeClr val="bg1"/>
                </a:solidFill>
                <a:latin typeface="Marianne" panose="02000000000000000000" pitchFamily="50" charset="0"/>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no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jusqu’au 3 avril 2024 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latin typeface="Arial Rounded MT Bold" panose="020F0704030504030204" pitchFamily="34" charset="0"/>
              </a:rPr>
              <a:t>Récapitulatif des éléments transmis à chaque formation</a:t>
            </a:r>
          </a:p>
        </p:txBody>
      </p:sp>
      <p:sp>
        <p:nvSpPr>
          <p:cNvPr id="4" name="Espace réservé du texte 3"/>
          <p:cNvSpPr>
            <a:spLocks noGrp="1"/>
          </p:cNvSpPr>
          <p:nvPr>
            <p:ph type="body" sz="quarter" idx="4294967295"/>
          </p:nvPr>
        </p:nvSpPr>
        <p:spPr>
          <a:xfrm>
            <a:off x="360001" y="1357278"/>
            <a:ext cx="3416869" cy="3564765"/>
          </a:xfrm>
        </p:spPr>
        <p:txBody>
          <a:bodyPr/>
          <a:lstStyle/>
          <a:p>
            <a:pPr lvl="0" defTabSz="457200">
              <a:spcBef>
                <a:spcPct val="20000"/>
              </a:spcBef>
              <a:spcAft>
                <a:spcPts val="0"/>
              </a:spcAft>
              <a:buClr>
                <a:srgbClr val="FF0000"/>
              </a:buClr>
              <a:buSzPct val="100000"/>
              <a:defRPr/>
            </a:pPr>
            <a:r>
              <a:rPr lang="fr-FR" sz="1400" b="1" dirty="0">
                <a:solidFill>
                  <a:srgbClr val="417DC4"/>
                </a:solidFill>
                <a:latin typeface="Marianne" panose="02000000000000000000" pitchFamily="50" charset="0"/>
              </a:rPr>
              <a:t>La Lettre de Motivation </a:t>
            </a:r>
            <a:r>
              <a:rPr lang="fr-FR" sz="1400" dirty="0">
                <a:solidFill>
                  <a:schemeClr val="tx1"/>
                </a:solidFill>
                <a:latin typeface="Marianne" panose="02000000000000000000" pitchFamily="50" charset="0"/>
              </a:rPr>
              <a:t>quand elle est demandée par la formation</a:t>
            </a:r>
          </a:p>
          <a:p>
            <a:pPr marL="177800" lvl="0" indent="-177800" defTabSz="457200">
              <a:spcBef>
                <a:spcPct val="20000"/>
              </a:spcBef>
              <a:spcAft>
                <a:spcPts val="0"/>
              </a:spcAft>
              <a:buClr>
                <a:srgbClr val="FF0000"/>
              </a:buClr>
              <a:buSzPct val="100000"/>
              <a:buFont typeface="Lucida Grande"/>
              <a:buChar char="&gt;"/>
              <a:defRPr/>
            </a:pPr>
            <a:endParaRPr lang="fr-FR" sz="1400" b="1" dirty="0">
              <a:latin typeface="Marianne" panose="02000000000000000000" pitchFamily="50" charset="0"/>
            </a:endParaRPr>
          </a:p>
          <a:p>
            <a:pPr defTabSz="457200">
              <a:spcBef>
                <a:spcPct val="20000"/>
              </a:spcBef>
              <a:spcAft>
                <a:spcPts val="0"/>
              </a:spcAft>
              <a:buClr>
                <a:srgbClr val="FF0000"/>
              </a:buClr>
              <a:buSzPct val="100000"/>
              <a:defRPr/>
            </a:pPr>
            <a:r>
              <a:rPr lang="fr-FR" sz="1400" b="1" dirty="0">
                <a:solidFill>
                  <a:srgbClr val="417DC4"/>
                </a:solidFill>
                <a:latin typeface="Marianne" panose="02000000000000000000" pitchFamily="50" charset="0"/>
              </a:rPr>
              <a:t>Les pièces complémentaires </a:t>
            </a:r>
            <a:r>
              <a:rPr lang="fr-FR" sz="1400" dirty="0">
                <a:solidFill>
                  <a:schemeClr val="tx1"/>
                </a:solidFill>
                <a:latin typeface="Marianne" panose="02000000000000000000" pitchFamily="50" charset="0"/>
              </a:rPr>
              <a:t>demandées par certaines formations</a:t>
            </a:r>
          </a:p>
          <a:p>
            <a:pPr marL="177800" indent="-177800" defTabSz="457200">
              <a:spcBef>
                <a:spcPct val="20000"/>
              </a:spcBef>
              <a:spcAft>
                <a:spcPts val="0"/>
              </a:spcAft>
              <a:buClr>
                <a:srgbClr val="FF0000"/>
              </a:buClr>
              <a:buSzPct val="100000"/>
              <a:buFont typeface="Lucida Grande"/>
              <a:buChar char="&gt;"/>
              <a:defRPr/>
            </a:pPr>
            <a:endParaRPr lang="fr-FR" sz="1400" dirty="0">
              <a:latin typeface="Marianne" panose="02000000000000000000" pitchFamily="50" charset="0"/>
            </a:endParaRPr>
          </a:p>
          <a:p>
            <a:pPr defTabSz="457200">
              <a:spcBef>
                <a:spcPct val="20000"/>
              </a:spcBef>
              <a:spcAft>
                <a:spcPts val="0"/>
              </a:spcAft>
              <a:buClr>
                <a:srgbClr val="FF0000"/>
              </a:buClr>
              <a:buSzPct val="100000"/>
              <a:defRPr/>
            </a:pPr>
            <a:r>
              <a:rPr lang="fr-FR" sz="1400" b="1" dirty="0">
                <a:solidFill>
                  <a:srgbClr val="417DC4"/>
                </a:solidFill>
                <a:latin typeface="Marianne" panose="02000000000000000000" pitchFamily="50" charset="0"/>
              </a:rPr>
              <a:t>La rubrique « Activités et Centres d’Intérêt », </a:t>
            </a:r>
            <a:r>
              <a:rPr lang="fr-FR" sz="1400" dirty="0">
                <a:solidFill>
                  <a:schemeClr val="tx1"/>
                </a:solidFill>
                <a:latin typeface="Marianne" panose="02000000000000000000" pitchFamily="50" charset="0"/>
              </a:rPr>
              <a:t>si elle a été renseignée </a:t>
            </a:r>
          </a:p>
          <a:p>
            <a:pPr marL="177800" indent="-177800" defTabSz="457200">
              <a:spcBef>
                <a:spcPct val="20000"/>
              </a:spcBef>
              <a:spcAft>
                <a:spcPts val="0"/>
              </a:spcAft>
              <a:buClr>
                <a:srgbClr val="FF0000"/>
              </a:buClr>
              <a:buSzPct val="100000"/>
              <a:buFont typeface="Lucida Grande"/>
              <a:buChar char="&gt;"/>
              <a:defRPr/>
            </a:pPr>
            <a:endParaRPr lang="fr-FR" sz="1400" dirty="0">
              <a:latin typeface="Marianne" panose="02000000000000000000" pitchFamily="50" charset="0"/>
            </a:endParaRPr>
          </a:p>
          <a:p>
            <a:pPr defTabSz="457200">
              <a:spcBef>
                <a:spcPct val="20000"/>
              </a:spcBef>
              <a:spcAft>
                <a:spcPts val="0"/>
              </a:spcAft>
              <a:buClr>
                <a:srgbClr val="FF0000"/>
              </a:buClr>
              <a:buSzPct val="100000"/>
              <a:defRPr/>
            </a:pPr>
            <a:r>
              <a:rPr lang="fr-FR" sz="1400" b="1" dirty="0">
                <a:solidFill>
                  <a:srgbClr val="417DC4"/>
                </a:solidFill>
                <a:latin typeface="Marianne" panose="02000000000000000000" pitchFamily="50" charset="0"/>
              </a:rPr>
              <a:t>La fiche avenir </a:t>
            </a:r>
            <a:r>
              <a:rPr lang="fr-FR" sz="1400" dirty="0">
                <a:solidFill>
                  <a:schemeClr val="tx1"/>
                </a:solidFill>
                <a:latin typeface="Marianne" panose="02000000000000000000" pitchFamily="50" charset="0"/>
              </a:rPr>
              <a:t>renseignée par le lycée</a:t>
            </a:r>
            <a:r>
              <a:rPr lang="fr-FR" sz="1400" dirty="0">
                <a:latin typeface="Marianne" panose="02000000000000000000" pitchFamily="50" charset="0"/>
              </a:rPr>
              <a:t> </a:t>
            </a:r>
          </a:p>
          <a:p>
            <a:pPr marL="177800" indent="-177800" defTabSz="457200">
              <a:spcBef>
                <a:spcPct val="20000"/>
              </a:spcBef>
              <a:spcAft>
                <a:spcPts val="0"/>
              </a:spcAft>
              <a:buClr>
                <a:srgbClr val="FF0000"/>
              </a:buClr>
              <a:buSzPct val="100000"/>
              <a:buFont typeface="Lucida Grande"/>
              <a:buChar char="&gt;"/>
              <a:defRPr/>
            </a:pPr>
            <a:endParaRPr lang="fr-FR" sz="1400" dirty="0">
              <a:latin typeface="Marianne" panose="02000000000000000000" pitchFamily="50" charset="0"/>
            </a:endParaRPr>
          </a:p>
          <a:p>
            <a:pPr marL="177800" indent="-177800" defTabSz="457200">
              <a:spcBef>
                <a:spcPct val="20000"/>
              </a:spcBef>
              <a:spcAft>
                <a:spcPts val="0"/>
              </a:spcAft>
              <a:buClr>
                <a:srgbClr val="FF0000"/>
              </a:buClr>
              <a:buSzPct val="100000"/>
              <a:buFont typeface="Lucida Grande"/>
              <a:buChar char="&gt;"/>
              <a:defRPr/>
            </a:pPr>
            <a:endParaRPr lang="fr-FR" sz="1400" dirty="0">
              <a:solidFill>
                <a:schemeClr val="tx1"/>
              </a:solidFill>
              <a:latin typeface="Marianne" panose="02000000000000000000" pitchFamily="50" charset="0"/>
            </a:endParaRPr>
          </a:p>
          <a:p>
            <a:pPr marL="177800" indent="-177800" defTabSz="457200">
              <a:spcBef>
                <a:spcPct val="20000"/>
              </a:spcBef>
              <a:spcAft>
                <a:spcPts val="0"/>
              </a:spcAft>
              <a:buClr>
                <a:srgbClr val="FF0000"/>
              </a:buClr>
              <a:buSzPct val="100000"/>
              <a:buFont typeface="Lucida Grande"/>
              <a:buChar char="&gt;"/>
              <a:defRPr/>
            </a:pPr>
            <a:endParaRPr lang="fr-FR" sz="1400" dirty="0">
              <a:solidFill>
                <a:schemeClr val="tx1"/>
              </a:solidFill>
              <a:latin typeface="Marianne" panose="02000000000000000000" pitchFamily="50" charset="0"/>
            </a:endParaRPr>
          </a:p>
          <a:p>
            <a:pPr marL="177800" lvl="0" indent="-177800" defTabSz="457200">
              <a:spcBef>
                <a:spcPct val="20000"/>
              </a:spcBef>
              <a:spcAft>
                <a:spcPts val="0"/>
              </a:spcAft>
              <a:buClr>
                <a:srgbClr val="FF0000"/>
              </a:buClr>
              <a:buSzPct val="100000"/>
              <a:buFont typeface="Lucida Grande"/>
              <a:buChar char="&gt;"/>
              <a:defRPr/>
            </a:pPr>
            <a:endParaRPr lang="fr-FR" sz="1400" dirty="0">
              <a:solidFill>
                <a:srgbClr val="3D566E"/>
              </a:solidFill>
              <a:latin typeface="Marianne" panose="02000000000000000000" pitchFamily="50" charset="0"/>
            </a:endParaRPr>
          </a:p>
          <a:p>
            <a:endParaRPr lang="fr-FR" sz="1400" dirty="0">
              <a:latin typeface="Marianne" panose="02000000000000000000" pitchFamily="50"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z="1400" b="1" smtClean="0">
                <a:solidFill>
                  <a:srgbClr val="62D57C"/>
                </a:solidFill>
              </a:rPr>
              <a:pPr/>
              <a:t>17</a:t>
            </a:fld>
            <a:endParaRPr lang="fr-FR" sz="1400" b="1" dirty="0">
              <a:solidFill>
                <a:srgbClr val="62D57C"/>
              </a:solidFill>
            </a:endParaRPr>
          </a:p>
        </p:txBody>
      </p:sp>
      <p:sp>
        <p:nvSpPr>
          <p:cNvPr id="11" name="Rectangle à coins arrondis 10"/>
          <p:cNvSpPr/>
          <p:nvPr/>
        </p:nvSpPr>
        <p:spPr>
          <a:xfrm>
            <a:off x="3263901" y="86105"/>
            <a:ext cx="550115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Les éléments transmis aux formations du supérieur</a:t>
            </a:r>
          </a:p>
        </p:txBody>
      </p:sp>
      <p:sp>
        <p:nvSpPr>
          <p:cNvPr id="12" name="Espace réservé du texte 5"/>
          <p:cNvSpPr>
            <a:spLocks noGrp="1"/>
          </p:cNvSpPr>
          <p:nvPr>
            <p:ph type="body" sz="quarter" idx="14"/>
          </p:nvPr>
        </p:nvSpPr>
        <p:spPr>
          <a:xfrm>
            <a:off x="4219928" y="1357278"/>
            <a:ext cx="4545128" cy="2055917"/>
          </a:xfrm>
        </p:spPr>
        <p:txBody>
          <a:bodyPr>
            <a:noAutofit/>
          </a:bodyPr>
          <a:lstStyle/>
          <a:p>
            <a:pPr marL="0" lvl="1" indent="0" defTabSz="457189">
              <a:spcBef>
                <a:spcPct val="20000"/>
              </a:spcBef>
              <a:spcAft>
                <a:spcPts val="0"/>
              </a:spcAft>
              <a:buClr>
                <a:srgbClr val="FF0000"/>
              </a:buClr>
              <a:buSzPct val="100000"/>
              <a:buNone/>
              <a:defRPr/>
            </a:pPr>
            <a:r>
              <a:rPr lang="fr-FR" sz="1400" b="1" dirty="0">
                <a:solidFill>
                  <a:srgbClr val="417DC4"/>
                </a:solidFill>
                <a:latin typeface="Marianne" panose="02000000000000000000" pitchFamily="50" charset="0"/>
              </a:rPr>
              <a:t>Les bulletins scolaires et notes du baccalauréat :</a:t>
            </a:r>
          </a:p>
          <a:p>
            <a:pPr lvl="1" algn="just"/>
            <a:r>
              <a:rPr lang="fr-FR" sz="1400" b="1" dirty="0">
                <a:solidFill>
                  <a:schemeClr val="tx1"/>
                </a:solidFill>
                <a:latin typeface="Marianne" panose="02000000000000000000" pitchFamily="50" charset="0"/>
              </a:rPr>
              <a:t>Année de première </a:t>
            </a:r>
            <a:r>
              <a:rPr lang="fr-FR" sz="1400" dirty="0">
                <a:solidFill>
                  <a:schemeClr val="tx1"/>
                </a:solidFill>
                <a:latin typeface="Marianne" panose="02000000000000000000" pitchFamily="50" charset="0"/>
              </a:rPr>
              <a:t>: bulletins scolaires et les notes des épreuves anticipées de français et celles au titre du contrôle continu du baccalauréat (pour les lycéens généraux et technologiques)</a:t>
            </a:r>
          </a:p>
          <a:p>
            <a:pPr lvl="1" algn="just"/>
            <a:r>
              <a:rPr lang="fr-FR" sz="1400" b="1" dirty="0">
                <a:solidFill>
                  <a:schemeClr val="tx1"/>
                </a:solidFill>
                <a:latin typeface="Marianne" panose="02000000000000000000" pitchFamily="50" charset="0"/>
              </a:rPr>
              <a:t>Année de terminale </a:t>
            </a:r>
            <a:r>
              <a:rPr lang="fr-FR" sz="1400" dirty="0">
                <a:solidFill>
                  <a:schemeClr val="tx1"/>
                </a:solidFill>
                <a:latin typeface="Marianne" panose="02000000000000000000" pitchFamily="50" charset="0"/>
              </a:rPr>
              <a:t>: bulletins scolaires des 1</a:t>
            </a:r>
            <a:r>
              <a:rPr lang="fr-FR" sz="1400" baseline="30000" dirty="0">
                <a:solidFill>
                  <a:schemeClr val="tx1"/>
                </a:solidFill>
                <a:latin typeface="Marianne" panose="02000000000000000000" pitchFamily="50" charset="0"/>
              </a:rPr>
              <a:t>er</a:t>
            </a:r>
            <a:r>
              <a:rPr lang="fr-FR" sz="1400" dirty="0">
                <a:solidFill>
                  <a:schemeClr val="tx1"/>
                </a:solidFill>
                <a:latin typeface="Marianne" panose="02000000000000000000" pitchFamily="50" charset="0"/>
              </a:rPr>
              <a:t> et 2</a:t>
            </a:r>
            <a:r>
              <a:rPr lang="fr-FR" sz="1400" baseline="30000" dirty="0">
                <a:solidFill>
                  <a:schemeClr val="tx1"/>
                </a:solidFill>
                <a:latin typeface="Marianne" panose="02000000000000000000" pitchFamily="50" charset="0"/>
              </a:rPr>
              <a:t>ème</a:t>
            </a:r>
            <a:r>
              <a:rPr lang="fr-FR" sz="1400" dirty="0">
                <a:solidFill>
                  <a:schemeClr val="tx1"/>
                </a:solidFill>
                <a:latin typeface="Marianne" panose="02000000000000000000" pitchFamily="50" charset="0"/>
              </a:rPr>
              <a:t> trimestres (ou 1</a:t>
            </a:r>
            <a:r>
              <a:rPr lang="fr-FR" sz="1400" baseline="30000" dirty="0">
                <a:solidFill>
                  <a:schemeClr val="tx1"/>
                </a:solidFill>
                <a:latin typeface="Marianne" panose="02000000000000000000" pitchFamily="50" charset="0"/>
              </a:rPr>
              <a:t>er</a:t>
            </a:r>
            <a:r>
              <a:rPr lang="fr-FR" sz="1400" dirty="0">
                <a:solidFill>
                  <a:schemeClr val="tx1"/>
                </a:solidFill>
                <a:latin typeface="Marianne" panose="02000000000000000000" pitchFamily="50" charset="0"/>
              </a:rPr>
              <a:t> semestre)</a:t>
            </a:r>
          </a:p>
        </p:txBody>
      </p:sp>
      <p:sp>
        <p:nvSpPr>
          <p:cNvPr id="3" name="Rectangle 2"/>
          <p:cNvSpPr/>
          <p:nvPr/>
        </p:nvSpPr>
        <p:spPr>
          <a:xfrm>
            <a:off x="4219928" y="3613949"/>
            <a:ext cx="4572000" cy="1169551"/>
          </a:xfrm>
          <a:prstGeom prst="rect">
            <a:avLst/>
          </a:prstGeom>
        </p:spPr>
        <p:txBody>
          <a:bodyPr>
            <a:spAutoFit/>
          </a:bodyPr>
          <a:lstStyle/>
          <a:p>
            <a:pPr algn="just"/>
            <a:r>
              <a:rPr lang="fr-FR" sz="1400" b="1" dirty="0">
                <a:solidFill>
                  <a:srgbClr val="417DC4"/>
                </a:solidFill>
                <a:latin typeface="Marianne" panose="02000000000000000000" pitchFamily="50" charset="0"/>
              </a:rPr>
              <a:t>Des informations sur votre parcours spécifique </a:t>
            </a:r>
            <a:r>
              <a:rPr lang="fr-FR" sz="1400" dirty="0">
                <a:latin typeface="Marianne" panose="02000000000000000000" pitchFamily="50" charset="0"/>
              </a:rPr>
              <a:t>(sections européennes ou binationales et les options internationales) ou</a:t>
            </a:r>
            <a:r>
              <a:rPr lang="fr-FR" sz="1400" b="1" dirty="0">
                <a:solidFill>
                  <a:srgbClr val="417DC4"/>
                </a:solidFill>
                <a:latin typeface="Marianne" panose="02000000000000000000" pitchFamily="50" charset="0"/>
              </a:rPr>
              <a:t> votre participation aux cordées de la réussite</a:t>
            </a:r>
            <a:r>
              <a:rPr lang="fr-FR" sz="1400" dirty="0">
                <a:latin typeface="Marianne" panose="02000000000000000000" pitchFamily="50" charset="0"/>
              </a:rPr>
              <a:t> (seulement si vous le souhaitez)</a:t>
            </a:r>
          </a:p>
        </p:txBody>
      </p:sp>
    </p:spTree>
    <p:extLst>
      <p:ext uri="{BB962C8B-B14F-4D97-AF65-F5344CB8AC3E}">
        <p14:creationId xmlns:p14="http://schemas.microsoft.com/office/powerpoint/2010/main" val="106800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05/02/2024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8446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0574" y="4346178"/>
            <a:ext cx="8216348" cy="437322"/>
          </a:xfrm>
        </p:spPr>
        <p:txBody>
          <a:bodyPr/>
          <a:lstStyle/>
          <a:p>
            <a:pPr marL="0" indent="0" algn="just">
              <a:buNone/>
            </a:pPr>
            <a:r>
              <a:rPr lang="fr-FR" sz="2600" dirty="0">
                <a:latin typeface="Arial Rounded MT Bold" panose="020F0704030504030204" pitchFamily="34" charset="0"/>
              </a:rPr>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z="1400" b="1" smtClean="0">
                <a:solidFill>
                  <a:srgbClr val="62D57C"/>
                </a:solidFill>
              </a:rPr>
              <a:pPr/>
              <a:t>19</a:t>
            </a:fld>
            <a:endParaRPr lang="fr-FR" sz="1400" b="1" dirty="0">
              <a:solidFill>
                <a:srgbClr val="62D57C"/>
              </a:solidFill>
            </a:endParaRP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1018501" y="825051"/>
            <a:ext cx="7218511" cy="3029093"/>
          </a:xfrm>
        </p:spPr>
      </p:pic>
    </p:spTree>
    <p:extLst>
      <p:ext uri="{BB962C8B-B14F-4D97-AF65-F5344CB8AC3E}">
        <p14:creationId xmlns:p14="http://schemas.microsoft.com/office/powerpoint/2010/main" val="3524104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05/02/2024</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dirty="0"/>
          </a:p>
        </p:txBody>
      </p:sp>
      <p:sp>
        <p:nvSpPr>
          <p:cNvPr id="6" name="Espace réservé du texte 5"/>
          <p:cNvSpPr>
            <a:spLocks noGrp="1"/>
          </p:cNvSpPr>
          <p:nvPr>
            <p:ph type="body" sz="quarter" idx="13"/>
          </p:nvPr>
        </p:nvSpPr>
        <p:spPr/>
        <p:txBody>
          <a:bodyPr/>
          <a:lstStyle/>
          <a:p>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3980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05/02/2024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20</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5382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440"/>
            <a:ext cx="8784001" cy="447614"/>
          </a:xfrm>
        </p:spPr>
        <p:txBody>
          <a:bodyPr/>
          <a:lstStyle/>
          <a:p>
            <a:r>
              <a:rPr lang="fr-FR" sz="2200" dirty="0">
                <a:solidFill>
                  <a:srgbClr val="417DC4"/>
                </a:solidFill>
                <a:latin typeface="Arial Rounded MT Bold" panose="020F0704030504030204" pitchFamily="34" charset="0"/>
              </a:rPr>
              <a:t>Du 30 mai au 12 juillet 2024</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48221"/>
            <a:ext cx="8424000" cy="3420219"/>
          </a:xfrm>
        </p:spPr>
        <p:txBody>
          <a:bodyPr/>
          <a:lstStyle/>
          <a:p>
            <a:pPr marL="285750" lvl="0" indent="-285750" defTabSz="457200">
              <a:spcAft>
                <a:spcPts val="0"/>
              </a:spcAft>
              <a:buSzPct val="100000"/>
              <a:buFont typeface="Wingdings" panose="05000000000000000000" pitchFamily="2" charset="2"/>
              <a:buChar char="Ø"/>
            </a:pPr>
            <a:r>
              <a:rPr lang="fr-FR" sz="1600" dirty="0">
                <a:solidFill>
                  <a:schemeClr val="tx1"/>
                </a:solidFill>
                <a:latin typeface="Marianne" panose="02000000000000000000"/>
              </a:rPr>
              <a:t>Les candidats consultent </a:t>
            </a:r>
            <a:r>
              <a:rPr lang="fr-FR" sz="1600" b="1" dirty="0">
                <a:latin typeface="Marianne" panose="02000000000000000000"/>
              </a:rPr>
              <a:t>les réponses des formations à partir du 30 mai 2024</a:t>
            </a:r>
          </a:p>
          <a:p>
            <a:pPr lvl="0" defTabSz="457200">
              <a:spcAft>
                <a:spcPts val="0"/>
              </a:spcAft>
              <a:buClr>
                <a:srgbClr val="FF0000"/>
              </a:buClr>
              <a:buSzPct val="100000"/>
            </a:pPr>
            <a:endParaRPr lang="fr-FR" sz="1600" b="1" dirty="0">
              <a:solidFill>
                <a:srgbClr val="F28E65"/>
              </a:solidFill>
              <a:latin typeface="Marianne" panose="02000000000000000000"/>
            </a:endParaRPr>
          </a:p>
          <a:p>
            <a:pPr marL="285750" lvl="0" indent="-285750" defTabSz="457200">
              <a:spcAft>
                <a:spcPts val="0"/>
              </a:spcAft>
              <a:buClr>
                <a:schemeClr val="tx1"/>
              </a:buClr>
              <a:buSzPct val="100000"/>
              <a:buFont typeface="Wingdings" panose="05000000000000000000" pitchFamily="2" charset="2"/>
              <a:buChar char="Ø"/>
            </a:pPr>
            <a:r>
              <a:rPr lang="fr-FR" sz="1600" b="1" dirty="0">
                <a:latin typeface="Marianne" panose="02000000000000000000"/>
              </a:rPr>
              <a:t>Ils reçoivent les propositions d’admission au fur et à mesure et en continu </a:t>
            </a:r>
            <a:r>
              <a:rPr lang="fr-FR" sz="1600" b="1" dirty="0">
                <a:solidFill>
                  <a:schemeClr val="tx1"/>
                </a:solidFill>
                <a:latin typeface="Marianne" panose="02000000000000000000"/>
              </a:rPr>
              <a:t>: </a:t>
            </a:r>
            <a:r>
              <a:rPr lang="fr-FR" sz="1600" dirty="0">
                <a:solidFill>
                  <a:schemeClr val="tx1"/>
                </a:solidFill>
                <a:latin typeface="Marianne" panose="02000000000000000000"/>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600" dirty="0">
              <a:solidFill>
                <a:srgbClr val="3D566E"/>
              </a:solidFill>
              <a:latin typeface="Marianne" panose="02000000000000000000"/>
            </a:endParaRPr>
          </a:p>
          <a:p>
            <a:pPr marL="285750" lvl="0" indent="-285750" defTabSz="457200">
              <a:spcAft>
                <a:spcPts val="0"/>
              </a:spcAft>
              <a:buSzPct val="100000"/>
              <a:buFont typeface="Wingdings" panose="05000000000000000000" pitchFamily="2" charset="2"/>
              <a:buChar char="Ø"/>
            </a:pPr>
            <a:r>
              <a:rPr lang="fr-FR" sz="1600" dirty="0">
                <a:solidFill>
                  <a:schemeClr val="tx1"/>
                </a:solidFill>
                <a:latin typeface="Marianne" panose="02000000000000000000"/>
              </a:rPr>
              <a:t>Les candidats doivent obligatoirement </a:t>
            </a:r>
            <a:r>
              <a:rPr lang="fr-FR" sz="1600" b="1" dirty="0">
                <a:latin typeface="Marianne" panose="02000000000000000000"/>
              </a:rPr>
              <a:t>répondre</a:t>
            </a:r>
            <a:r>
              <a:rPr lang="fr-FR" sz="1600" dirty="0">
                <a:solidFill>
                  <a:schemeClr val="tx1"/>
                </a:solidFill>
                <a:latin typeface="Marianne" panose="02000000000000000000"/>
              </a:rPr>
              <a:t> à chaque proposition d’admission reçue </a:t>
            </a:r>
            <a:r>
              <a:rPr lang="fr-FR" sz="1600" b="1" dirty="0">
                <a:latin typeface="Marianne" panose="02000000000000000000"/>
              </a:rPr>
              <a:t>avant la date limite indiquée dans leur dossier. </a:t>
            </a:r>
            <a:r>
              <a:rPr lang="fr-FR" sz="1600" dirty="0">
                <a:solidFill>
                  <a:schemeClr val="tx1"/>
                </a:solidFill>
                <a:latin typeface="Marianne" panose="02000000000000000000"/>
              </a:rPr>
              <a:t>En l’absence de réponse, la proposition est retirée.</a:t>
            </a:r>
          </a:p>
          <a:p>
            <a:pPr lvl="0" defTabSz="457200">
              <a:spcAft>
                <a:spcPts val="0"/>
              </a:spcAft>
              <a:buClr>
                <a:srgbClr val="FF0000"/>
              </a:buClr>
              <a:buSzPct val="100000"/>
            </a:pPr>
            <a:endParaRPr lang="fr-FR" sz="1600" b="1" dirty="0">
              <a:solidFill>
                <a:schemeClr val="tx1"/>
              </a:solidFill>
              <a:latin typeface="Marianne" panose="02000000000000000000"/>
              <a:cs typeface="Arial"/>
            </a:endParaRPr>
          </a:p>
          <a:p>
            <a:pPr marL="285750" indent="-285750" defTabSz="457200">
              <a:spcAft>
                <a:spcPts val="0"/>
              </a:spcAft>
              <a:buSzPct val="100000"/>
              <a:buFont typeface="Wingdings" panose="05000000000000000000" pitchFamily="2" charset="2"/>
              <a:buChar char="Ø"/>
            </a:pPr>
            <a:r>
              <a:rPr lang="fr-FR" sz="1600" dirty="0">
                <a:solidFill>
                  <a:schemeClr val="tx1"/>
                </a:solidFill>
                <a:latin typeface="Marianne" panose="02000000000000000000"/>
              </a:rPr>
              <a:t>Parcoursup permet aux candidats de changer d’avis au fur et à mesure des propositions reçues. </a:t>
            </a:r>
            <a:r>
              <a:rPr lang="fr-FR" sz="1600" b="1" dirty="0">
                <a:latin typeface="Marianne" panose="02000000000000000000"/>
              </a:rPr>
              <a:t>Les candidats peuvent conserver les vœux en attente et suivre leur évolution en fonction des places libérées. </a:t>
            </a:r>
            <a:r>
              <a:rPr lang="fr-FR" sz="1600" dirty="0">
                <a:solidFill>
                  <a:schemeClr val="tx1"/>
                </a:solidFill>
                <a:latin typeface="Marianne" panose="02000000000000000000"/>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5" name="Rectangle à coins arrondis 10">
            <a:extLst>
              <a:ext uri="{FF2B5EF4-FFF2-40B4-BE49-F238E27FC236}">
                <a16:creationId xmlns:a16="http://schemas.microsoft.com/office/drawing/2014/main" xmlns="" id="{CEBF001B-08CD-5FA8-FEB4-134693C4F764}"/>
              </a:ext>
            </a:extLst>
          </p:cNvPr>
          <p:cNvSpPr/>
          <p:nvPr/>
        </p:nvSpPr>
        <p:spPr>
          <a:xfrm>
            <a:off x="4140201" y="86105"/>
            <a:ext cx="462485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La phase d’admission principale</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43582" y="4783500"/>
            <a:ext cx="1170000" cy="360000"/>
          </a:xfrm>
        </p:spPr>
        <p:txBody>
          <a:bodyPr/>
          <a:lstStyle/>
          <a:p>
            <a:fld id="{733122C9-A0B9-462F-8757-0847AD287B63}" type="slidenum">
              <a:rPr lang="fr-FR" sz="1400" b="1" smtClean="0">
                <a:solidFill>
                  <a:srgbClr val="62D57C"/>
                </a:solidFill>
              </a:rPr>
              <a:pPr/>
              <a:t>22</a:t>
            </a:fld>
            <a:endParaRPr lang="fr-FR" sz="1400" b="1" dirty="0">
              <a:solidFill>
                <a:srgbClr val="62D57C"/>
              </a:solidFill>
            </a:endParaRPr>
          </a:p>
        </p:txBody>
      </p:sp>
      <p:sp>
        <p:nvSpPr>
          <p:cNvPr id="7" name="Espace réservé du texte 2"/>
          <p:cNvSpPr txBox="1">
            <a:spLocks/>
          </p:cNvSpPr>
          <p:nvPr/>
        </p:nvSpPr>
        <p:spPr>
          <a:xfrm>
            <a:off x="309164" y="910698"/>
            <a:ext cx="8343110" cy="29324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None/>
              <a:tabLst/>
              <a:defRPr/>
            </a:pPr>
            <a:r>
              <a:rPr kumimoji="0" lang="fr-FR" sz="1600" b="1" i="0" u="none" strike="noStrike" kern="1200" cap="none" spc="0" normalizeH="0" baseline="0" noProof="0" dirty="0">
                <a:ln>
                  <a:noFill/>
                </a:ln>
                <a:solidFill>
                  <a:srgbClr val="417DC4"/>
                </a:solidFill>
                <a:effectLst/>
                <a:uLnTx/>
                <a:uFillTx/>
                <a:latin typeface="Marianne" panose="02000000000000000000" pitchFamily="50" charset="0"/>
              </a:rPr>
              <a:t>Formation sélective (BTS, BUT, classe</a:t>
            </a:r>
            <a:r>
              <a:rPr kumimoji="0" lang="fr-FR" sz="1600" b="1" i="0" u="none" strike="noStrike" kern="1200" cap="none" spc="0" normalizeH="0" noProof="0" dirty="0">
                <a:ln>
                  <a:noFill/>
                </a:ln>
                <a:solidFill>
                  <a:srgbClr val="417DC4"/>
                </a:solidFill>
                <a:effectLst/>
                <a:uLnTx/>
                <a:uFillTx/>
                <a:latin typeface="Marianne" panose="02000000000000000000" pitchFamily="50" charset="0"/>
              </a:rPr>
              <a:t> prépa</a:t>
            </a:r>
            <a:r>
              <a:rPr kumimoji="0" lang="fr-FR" sz="1600" b="1" i="0" u="none" strike="noStrike" kern="1200" cap="none" spc="0" normalizeH="0" baseline="0" noProof="0" dirty="0">
                <a:ln>
                  <a:noFill/>
                </a:ln>
                <a:solidFill>
                  <a:srgbClr val="417DC4"/>
                </a:solidFill>
                <a:effectLst/>
                <a:uLnTx/>
                <a:uFillTx/>
                <a:latin typeface="Marianne" panose="02000000000000000000" pitchFamily="50" charset="0"/>
              </a:rPr>
              <a:t>, IFSI, écoles,…) </a:t>
            </a:r>
            <a:endParaRPr kumimoji="0" lang="fr-FR" sz="1600" b="0" i="0" u="none" strike="noStrike" kern="1200" cap="none" spc="0" normalizeH="0" baseline="0" noProof="0" dirty="0">
              <a:ln>
                <a:noFill/>
              </a:ln>
              <a:solidFill>
                <a:srgbClr val="417DC4"/>
              </a:solidFill>
              <a:effectLst/>
              <a:uLnTx/>
              <a:uFillTx/>
              <a:latin typeface="Marianne" panose="02000000000000000000" pitchFamily="50" charset="0"/>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10" name="Rectangle à coins arrondis 9"/>
          <p:cNvSpPr/>
          <p:nvPr/>
        </p:nvSpPr>
        <p:spPr>
          <a:xfrm>
            <a:off x="1331636" y="1746742"/>
            <a:ext cx="2657474"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r-FR" sz="1200" b="1" kern="0" dirty="0">
                <a:solidFill>
                  <a:prstClr val="white"/>
                </a:solidFill>
                <a:latin typeface="Marianne" panose="02000000000000000000" pitchFamily="50" charset="0"/>
              </a:rPr>
              <a:t>e</a:t>
            </a:r>
            <a:r>
              <a:rPr kumimoji="0" lang="fr-FR" sz="1200" b="1" i="0" u="none" strike="noStrike" kern="0" cap="none" spc="0" normalizeH="0" baseline="0" noProof="0" dirty="0">
                <a:ln>
                  <a:noFill/>
                </a:ln>
                <a:solidFill>
                  <a:prstClr val="white"/>
                </a:solidFill>
                <a:effectLst/>
                <a:uLnTx/>
                <a:uFillTx/>
                <a:latin typeface="Marianne" panose="02000000000000000000" pitchFamily="50" charset="0"/>
              </a:rPr>
              <a:t>n attente d’une place</a:t>
            </a:r>
          </a:p>
        </p:txBody>
      </p:sp>
      <p:sp>
        <p:nvSpPr>
          <p:cNvPr id="11" name="ZoneTexte 13"/>
          <p:cNvSpPr txBox="1">
            <a:spLocks noChangeArrowheads="1"/>
          </p:cNvSpPr>
          <p:nvPr/>
        </p:nvSpPr>
        <p:spPr bwMode="auto">
          <a:xfrm>
            <a:off x="2500315" y="1529289"/>
            <a:ext cx="3982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Marianne" panose="02000000000000000000" pitchFamily="50" charset="0"/>
              </a:rPr>
              <a:t>ou</a:t>
            </a:r>
          </a:p>
        </p:txBody>
      </p:sp>
      <p:sp>
        <p:nvSpPr>
          <p:cNvPr id="12" name="Flèche droite 11"/>
          <p:cNvSpPr/>
          <p:nvPr/>
        </p:nvSpPr>
        <p:spPr>
          <a:xfrm>
            <a:off x="4135438" y="1313961"/>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57" y="1280965"/>
            <a:ext cx="3746975" cy="324000"/>
          </a:xfrm>
          <a:prstGeom prst="roundRect">
            <a:avLst/>
          </a:prstGeom>
          <a:solidFill>
            <a:schemeClr val="bg1"/>
          </a:solidFill>
          <a:ln w="38100">
            <a:solidFill>
              <a:srgbClr val="62D57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latin typeface="Marianne" panose="02000000000000000000" pitchFamily="50" charset="0"/>
              </a:rPr>
              <a:t>Le candidat accepte la proposition ou y renonce</a:t>
            </a:r>
          </a:p>
        </p:txBody>
      </p:sp>
      <p:sp>
        <p:nvSpPr>
          <p:cNvPr id="15" name="Rectangle à coins arrondis 14"/>
          <p:cNvSpPr/>
          <p:nvPr/>
        </p:nvSpPr>
        <p:spPr>
          <a:xfrm>
            <a:off x="1331635" y="2249938"/>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noProof="0" dirty="0">
                <a:ln>
                  <a:noFill/>
                </a:ln>
                <a:solidFill>
                  <a:schemeClr val="tx2">
                    <a:lumMod val="50000"/>
                  </a:schemeClr>
                </a:solidFill>
                <a:effectLst/>
                <a:uLnTx/>
                <a:uFillTx/>
                <a:latin typeface="Marianne" panose="02000000000000000000" pitchFamily="50" charset="0"/>
              </a:rPr>
              <a:t>NON</a:t>
            </a:r>
          </a:p>
        </p:txBody>
      </p:sp>
      <p:sp>
        <p:nvSpPr>
          <p:cNvPr id="16" name="ZoneTexte 35"/>
          <p:cNvSpPr txBox="1">
            <a:spLocks noChangeArrowheads="1"/>
          </p:cNvSpPr>
          <p:nvPr/>
        </p:nvSpPr>
        <p:spPr bwMode="auto">
          <a:xfrm>
            <a:off x="2500315" y="2012571"/>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Marianne" panose="02000000000000000000" pitchFamily="50" charset="0"/>
              </a:rPr>
              <a:t>ou</a:t>
            </a:r>
          </a:p>
        </p:txBody>
      </p:sp>
      <p:sp>
        <p:nvSpPr>
          <p:cNvPr id="18" name="Flèche droite 17"/>
          <p:cNvSpPr/>
          <p:nvPr/>
        </p:nvSpPr>
        <p:spPr>
          <a:xfrm>
            <a:off x="4144963" y="1812358"/>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58" y="1756757"/>
            <a:ext cx="3746974" cy="323850"/>
          </a:xfrm>
          <a:prstGeom prst="roundRect">
            <a:avLst/>
          </a:prstGeom>
          <a:solidFill>
            <a:schemeClr val="bg1"/>
          </a:solidFill>
          <a:ln w="38100">
            <a:solidFill>
              <a:srgbClr val="62D57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latin typeface="Marianne" panose="02000000000000000000" pitchFamily="50" charset="0"/>
              </a:rPr>
              <a:t>Le candidat maintient le vœu en attente ou y renonce</a:t>
            </a:r>
          </a:p>
        </p:txBody>
      </p:sp>
      <p:sp>
        <p:nvSpPr>
          <p:cNvPr id="21" name="Rectangle à coins arrondis 20"/>
          <p:cNvSpPr/>
          <p:nvPr/>
        </p:nvSpPr>
        <p:spPr>
          <a:xfrm>
            <a:off x="1331638" y="3703906"/>
            <a:ext cx="2657475" cy="323850"/>
          </a:xfrm>
          <a:prstGeom prst="roundRect">
            <a:avLst/>
          </a:prstGeom>
          <a:solidFill>
            <a:srgbClr val="1A199B"/>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Marianne" panose="02000000000000000000" pitchFamily="50" charset="0"/>
              </a:rPr>
              <a:t>OUI-SI </a:t>
            </a:r>
            <a:r>
              <a:rPr lang="fr-FR" sz="1200" b="1" kern="0" dirty="0">
                <a:solidFill>
                  <a:schemeClr val="bg2"/>
                </a:solidFill>
                <a:latin typeface="Marianne" panose="02000000000000000000" pitchFamily="50" charset="0"/>
              </a:rPr>
              <a:t>*</a:t>
            </a:r>
            <a:r>
              <a:rPr lang="fr-FR" sz="1200" b="1" kern="0" dirty="0">
                <a:solidFill>
                  <a:prstClr val="white"/>
                </a:solidFill>
                <a:latin typeface="Marianne" panose="02000000000000000000" pitchFamily="50" charset="0"/>
              </a:rPr>
              <a:t> </a:t>
            </a:r>
            <a:r>
              <a:rPr lang="fr-FR" sz="1100" b="1" kern="0" dirty="0">
                <a:solidFill>
                  <a:prstClr val="white"/>
                </a:solidFill>
                <a:latin typeface="Marianne" panose="02000000000000000000" pitchFamily="50" charset="0"/>
              </a:rPr>
              <a:t>(proposition d’admission)</a:t>
            </a:r>
          </a:p>
        </p:txBody>
      </p:sp>
      <p:sp>
        <p:nvSpPr>
          <p:cNvPr id="22" name="ZoneTexte 41"/>
          <p:cNvSpPr txBox="1">
            <a:spLocks noChangeArrowheads="1"/>
          </p:cNvSpPr>
          <p:nvPr/>
        </p:nvSpPr>
        <p:spPr bwMode="auto">
          <a:xfrm>
            <a:off x="2500315" y="3481421"/>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Marianne" panose="02000000000000000000" pitchFamily="50"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37" y="4194140"/>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Marianne" panose="02000000000000000000" pitchFamily="50" charset="0"/>
              </a:rPr>
              <a:t>en attente d’une place</a:t>
            </a:r>
          </a:p>
        </p:txBody>
      </p:sp>
      <p:sp>
        <p:nvSpPr>
          <p:cNvPr id="26" name="ZoneTexte 46"/>
          <p:cNvSpPr txBox="1">
            <a:spLocks noChangeArrowheads="1"/>
          </p:cNvSpPr>
          <p:nvPr/>
        </p:nvSpPr>
        <p:spPr bwMode="auto">
          <a:xfrm>
            <a:off x="2500315" y="397949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Marianne" panose="02000000000000000000" pitchFamily="50"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366883" y="2850258"/>
            <a:ext cx="8346699" cy="292878"/>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b="1" dirty="0">
                <a:solidFill>
                  <a:srgbClr val="417DC4"/>
                </a:solidFill>
                <a:latin typeface="Marianne" panose="02000000000000000000" pitchFamily="50" charset="0"/>
              </a:rPr>
              <a:t>Formation non sélective (licences, PPPE, PASS)</a:t>
            </a:r>
          </a:p>
        </p:txBody>
      </p:sp>
      <p:sp>
        <p:nvSpPr>
          <p:cNvPr id="33" name="Rectangle à coins arrondis 32"/>
          <p:cNvSpPr/>
          <p:nvPr/>
        </p:nvSpPr>
        <p:spPr>
          <a:xfrm>
            <a:off x="4919660" y="3226223"/>
            <a:ext cx="3746975" cy="324000"/>
          </a:xfrm>
          <a:prstGeom prst="roundRect">
            <a:avLst/>
          </a:prstGeom>
          <a:solidFill>
            <a:schemeClr val="bg1"/>
          </a:solidFill>
          <a:ln w="38100">
            <a:solidFill>
              <a:srgbClr val="62D57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latin typeface="Marianne" panose="02000000000000000000" pitchFamily="50" charset="0"/>
              </a:rPr>
              <a:t>Le candidat accepte la proposition ou y renonce</a:t>
            </a:r>
          </a:p>
        </p:txBody>
      </p:sp>
      <p:sp>
        <p:nvSpPr>
          <p:cNvPr id="34" name="Rectangle à coins arrondis 33"/>
          <p:cNvSpPr/>
          <p:nvPr/>
        </p:nvSpPr>
        <p:spPr>
          <a:xfrm>
            <a:off x="4919659" y="3723424"/>
            <a:ext cx="3746975" cy="324000"/>
          </a:xfrm>
          <a:prstGeom prst="roundRect">
            <a:avLst/>
          </a:prstGeom>
          <a:solidFill>
            <a:schemeClr val="bg1"/>
          </a:solidFill>
          <a:ln w="38100">
            <a:solidFill>
              <a:srgbClr val="62D57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latin typeface="Marianne" panose="02000000000000000000" pitchFamily="50" charset="0"/>
              </a:rPr>
              <a:t>Le candidat accepte la proposition ou y renonce</a:t>
            </a:r>
          </a:p>
        </p:txBody>
      </p:sp>
      <p:sp>
        <p:nvSpPr>
          <p:cNvPr id="35" name="Rectangle à coins arrondis 34"/>
          <p:cNvSpPr/>
          <p:nvPr/>
        </p:nvSpPr>
        <p:spPr>
          <a:xfrm>
            <a:off x="4919658" y="4220625"/>
            <a:ext cx="3746975" cy="323850"/>
          </a:xfrm>
          <a:prstGeom prst="roundRect">
            <a:avLst/>
          </a:prstGeom>
          <a:solidFill>
            <a:schemeClr val="bg1"/>
          </a:solidFill>
          <a:ln w="38100">
            <a:solidFill>
              <a:srgbClr val="62D57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latin typeface="Marianne" panose="02000000000000000000" pitchFamily="50" charset="0"/>
              </a:rPr>
              <a:t>Le candidat maintient le vœu en attente ou y renonce</a:t>
            </a:r>
          </a:p>
        </p:txBody>
      </p:sp>
      <p:sp>
        <p:nvSpPr>
          <p:cNvPr id="2" name="ZoneTexte 1"/>
          <p:cNvSpPr txBox="1"/>
          <p:nvPr/>
        </p:nvSpPr>
        <p:spPr>
          <a:xfrm flipH="1">
            <a:off x="417192" y="4761383"/>
            <a:ext cx="7653824" cy="261610"/>
          </a:xfrm>
          <a:prstGeom prst="rect">
            <a:avLst/>
          </a:prstGeom>
          <a:no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a:t>
            </a:r>
            <a:r>
              <a:rPr lang="fr-FR" sz="1100" i="1" dirty="0"/>
              <a:t>le candidat est accepté à condition de suivre un parcours de réussite (remise à niveau, tutorat..)</a:t>
            </a:r>
            <a:endParaRPr lang="fr-FR" sz="1200" i="1" dirty="0"/>
          </a:p>
        </p:txBody>
      </p:sp>
      <p:sp>
        <p:nvSpPr>
          <p:cNvPr id="31" name="Rectangle à coins arrondis 30"/>
          <p:cNvSpPr/>
          <p:nvPr/>
        </p:nvSpPr>
        <p:spPr>
          <a:xfrm>
            <a:off x="1331636" y="1266834"/>
            <a:ext cx="2657475" cy="325437"/>
          </a:xfrm>
          <a:prstGeom prst="roundRect">
            <a:avLst/>
          </a:prstGeom>
          <a:solidFill>
            <a:srgbClr val="1A199B"/>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arianne" panose="02000000000000000000" pitchFamily="50" charset="0"/>
              </a:rPr>
              <a:t>OUI </a:t>
            </a:r>
            <a:r>
              <a:rPr kumimoji="0" lang="fr-FR" sz="1100" b="1" i="0" u="none" strike="noStrike" kern="0" cap="none" spc="0" normalizeH="0" baseline="0" noProof="0" dirty="0">
                <a:ln>
                  <a:noFill/>
                </a:ln>
                <a:solidFill>
                  <a:prstClr val="white"/>
                </a:solidFill>
                <a:effectLst/>
                <a:uLnTx/>
                <a:uFillTx/>
                <a:latin typeface="Marianne" panose="02000000000000000000" pitchFamily="50" charset="0"/>
              </a:rPr>
              <a:t>(proposition d’admission)</a:t>
            </a:r>
          </a:p>
        </p:txBody>
      </p:sp>
      <p:sp>
        <p:nvSpPr>
          <p:cNvPr id="36" name="Rectangle à coins arrondis 35"/>
          <p:cNvSpPr/>
          <p:nvPr/>
        </p:nvSpPr>
        <p:spPr>
          <a:xfrm>
            <a:off x="1331635" y="3225504"/>
            <a:ext cx="2657475" cy="325437"/>
          </a:xfrm>
          <a:prstGeom prst="roundRect">
            <a:avLst/>
          </a:prstGeom>
          <a:solidFill>
            <a:srgbClr val="1A199B"/>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Marianne" panose="02000000000000000000" pitchFamily="50" charset="0"/>
              </a:rPr>
              <a:t>OUI </a:t>
            </a:r>
            <a:r>
              <a:rPr lang="fr-FR" sz="1100" b="1" kern="0" dirty="0">
                <a:solidFill>
                  <a:prstClr val="white"/>
                </a:solidFill>
                <a:latin typeface="Marianne" panose="02000000000000000000" pitchFamily="50" charset="0"/>
              </a:rPr>
              <a:t>(proposition d’admission)</a:t>
            </a:r>
          </a:p>
        </p:txBody>
      </p:sp>
      <p:sp>
        <p:nvSpPr>
          <p:cNvPr id="4" name="Rectangle à coins arrondis 10">
            <a:extLst>
              <a:ext uri="{FF2B5EF4-FFF2-40B4-BE49-F238E27FC236}">
                <a16:creationId xmlns:a16="http://schemas.microsoft.com/office/drawing/2014/main" xmlns="" id="{A1B78383-E2BE-CCB3-652C-88529E3C7453}"/>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Les réponses des formations et les choix des candidats</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04775" y="841994"/>
            <a:ext cx="8963025" cy="3808155"/>
          </a:xfrm>
        </p:spPr>
        <p:txBody>
          <a:bodyPr/>
          <a:lstStyle/>
          <a:p>
            <a:pPr marL="285750" lvl="0" indent="-285750" defTabSz="457200">
              <a:spcBef>
                <a:spcPct val="20000"/>
              </a:spcBef>
              <a:spcAft>
                <a:spcPts val="600"/>
              </a:spcAft>
              <a:buSzPct val="100000"/>
              <a:buFont typeface="Wingdings" panose="05000000000000000000" pitchFamily="2" charset="2"/>
              <a:buChar char="Ø"/>
            </a:pPr>
            <a:r>
              <a:rPr lang="fr-FR" sz="1600" b="1" dirty="0">
                <a:solidFill>
                  <a:srgbClr val="417DC4"/>
                </a:solidFill>
              </a:rPr>
              <a:t> </a:t>
            </a:r>
            <a:r>
              <a:rPr lang="fr-FR" sz="1700" b="1" dirty="0">
                <a:solidFill>
                  <a:srgbClr val="417DC4"/>
                </a:solidFill>
              </a:rPr>
              <a:t>Le lycéen reçoit une seule proposition d’admission et il a des vœux en attente :</a:t>
            </a:r>
          </a:p>
          <a:p>
            <a:pPr marL="627063" lvl="1" indent="-169863" defTabSz="457200">
              <a:spcBef>
                <a:spcPct val="20000"/>
              </a:spcBef>
              <a:spcAft>
                <a:spcPts val="200"/>
              </a:spcAft>
            </a:pPr>
            <a:r>
              <a:rPr lang="fr-FR" sz="1600" b="1" dirty="0">
                <a:solidFill>
                  <a:schemeClr val="tx2"/>
                </a:solidFill>
                <a:latin typeface="Marianne" panose="02000000000000000000"/>
              </a:rPr>
              <a:t>Il accepte la proposition ou y renonce</a:t>
            </a:r>
            <a:endParaRPr lang="fr-FR" sz="1600" dirty="0">
              <a:solidFill>
                <a:schemeClr val="accent1"/>
              </a:solidFill>
              <a:latin typeface="Marianne"/>
            </a:endParaRPr>
          </a:p>
          <a:p>
            <a:pPr marL="627063" lvl="1" indent="-169863" defTabSz="457200">
              <a:spcBef>
                <a:spcPct val="20000"/>
              </a:spcBef>
              <a:spcAft>
                <a:spcPts val="200"/>
              </a:spcAft>
            </a:pPr>
            <a:r>
              <a:rPr lang="fr-FR" sz="1600" dirty="0">
                <a:solidFill>
                  <a:schemeClr val="accent1"/>
                </a:solidFill>
                <a:latin typeface="Marianne"/>
              </a:rPr>
              <a:t>Il peut ensuite </a:t>
            </a:r>
            <a:r>
              <a:rPr lang="fr-FR" sz="1600" b="1" dirty="0">
                <a:solidFill>
                  <a:schemeClr val="tx2"/>
                </a:solidFill>
                <a:latin typeface="Marianne" panose="02000000000000000000"/>
              </a:rPr>
              <a:t>indiquer le(s) vœu(x) en attente qu’il souhaite conserver</a:t>
            </a:r>
          </a:p>
          <a:p>
            <a:pPr marL="627063" lvl="1" indent="-169863" defTabSz="457200">
              <a:spcBef>
                <a:spcPct val="20000"/>
              </a:spcBef>
              <a:spcAft>
                <a:spcPts val="0"/>
              </a:spcAft>
            </a:pPr>
            <a:r>
              <a:rPr lang="fr-FR" sz="1600" dirty="0">
                <a:solidFill>
                  <a:schemeClr val="accent1"/>
                </a:solidFill>
                <a:latin typeface="Marianne"/>
              </a:rPr>
              <a:t>S’il accepte définitivement la proposition, cela signifie qu’il renonce à tous ses autres vœux.  </a:t>
            </a:r>
          </a:p>
          <a:p>
            <a:pPr marL="457200" lvl="1" indent="0" defTabSz="457200">
              <a:spcBef>
                <a:spcPct val="20000"/>
              </a:spcBef>
              <a:spcAft>
                <a:spcPts val="0"/>
              </a:spcAft>
              <a:buNone/>
            </a:pPr>
            <a:r>
              <a:rPr lang="fr-FR" sz="1400" dirty="0">
                <a:solidFill>
                  <a:schemeClr val="accent1"/>
                </a:solidFill>
                <a:latin typeface="Marianne"/>
              </a:rPr>
              <a:t>     (Il consulte alors les modalités d’inscription administrative de la formation acceptée</a:t>
            </a:r>
            <a:r>
              <a:rPr lang="fr-FR" sz="1400" dirty="0" smtClean="0">
                <a:solidFill>
                  <a:schemeClr val="accent1"/>
                </a:solidFill>
                <a:latin typeface="Marianne"/>
              </a:rPr>
              <a:t>)</a:t>
            </a:r>
          </a:p>
          <a:p>
            <a:pPr marL="457200" lvl="1" indent="0" defTabSz="457200">
              <a:spcBef>
                <a:spcPct val="20000"/>
              </a:spcBef>
              <a:spcAft>
                <a:spcPts val="0"/>
              </a:spcAft>
              <a:buNone/>
            </a:pPr>
            <a:endParaRPr lang="fr-FR" sz="500" dirty="0">
              <a:solidFill>
                <a:srgbClr val="3D566E"/>
              </a:solidFill>
            </a:endParaRPr>
          </a:p>
          <a:p>
            <a:pPr marL="285750" indent="-285750" defTabSz="457200">
              <a:spcBef>
                <a:spcPct val="20000"/>
              </a:spcBef>
              <a:spcAft>
                <a:spcPts val="600"/>
              </a:spcAft>
              <a:buSzPct val="100000"/>
              <a:buFont typeface="Wingdings" panose="05000000000000000000" pitchFamily="2" charset="2"/>
              <a:buChar char="Ø"/>
            </a:pPr>
            <a:r>
              <a:rPr lang="fr-FR" sz="1600" b="1" dirty="0"/>
              <a:t> </a:t>
            </a:r>
            <a:r>
              <a:rPr lang="fr-FR" sz="1700" b="1" dirty="0">
                <a:solidFill>
                  <a:srgbClr val="417DC4"/>
                </a:solidFill>
              </a:rPr>
              <a:t>Le lycéen reçoit plusieurs propositions d’admission et il a des vœux en attente :</a:t>
            </a:r>
          </a:p>
          <a:p>
            <a:pPr marL="627063" lvl="1" indent="-169863" defTabSz="457200">
              <a:spcBef>
                <a:spcPct val="20000"/>
              </a:spcBef>
              <a:spcAft>
                <a:spcPts val="200"/>
              </a:spcAft>
            </a:pPr>
            <a:r>
              <a:rPr lang="fr-FR" sz="1600" b="1" dirty="0">
                <a:solidFill>
                  <a:schemeClr val="tx2"/>
                </a:solidFill>
                <a:latin typeface="Marianne" panose="02000000000000000000"/>
              </a:rPr>
              <a:t>Il ne peut accepter qu’une seule proposition à la fois </a:t>
            </a:r>
            <a:r>
              <a:rPr lang="fr-FR" sz="1600" dirty="0">
                <a:solidFill>
                  <a:schemeClr val="accent1"/>
                </a:solidFill>
                <a:latin typeface="Marianne"/>
              </a:rPr>
              <a:t>(ce qui libère des places pour d’autres candidats en attente)</a:t>
            </a:r>
          </a:p>
          <a:p>
            <a:pPr marL="627063" lvl="1" indent="-169863" defTabSz="457200">
              <a:spcBef>
                <a:spcPct val="20000"/>
              </a:spcBef>
              <a:spcAft>
                <a:spcPts val="200"/>
              </a:spcAft>
            </a:pPr>
            <a:r>
              <a:rPr lang="fr-FR" sz="1600" dirty="0">
                <a:solidFill>
                  <a:schemeClr val="accent1"/>
                </a:solidFill>
                <a:latin typeface="Marianne"/>
              </a:rPr>
              <a:t>Il peut </a:t>
            </a:r>
            <a:r>
              <a:rPr lang="fr-FR" sz="1600" b="1" dirty="0">
                <a:solidFill>
                  <a:schemeClr val="tx2"/>
                </a:solidFill>
                <a:latin typeface="Marianne" panose="02000000000000000000"/>
              </a:rPr>
              <a:t>indiquer le(s) vœu(x) en attente qu’il souhaite conserver</a:t>
            </a:r>
          </a:p>
          <a:p>
            <a:pPr marL="627063" lvl="1" indent="-169863" defTabSz="457200">
              <a:spcBef>
                <a:spcPct val="20000"/>
              </a:spcBef>
              <a:spcAft>
                <a:spcPts val="0"/>
              </a:spcAft>
            </a:pPr>
            <a:r>
              <a:rPr lang="fr-FR" sz="1600" dirty="0">
                <a:solidFill>
                  <a:schemeClr val="accent1"/>
                </a:solidFill>
                <a:latin typeface="Marianne"/>
              </a:rPr>
              <a:t>S’il accepte définitivement une proposition, cela signifie qu’il renonce aux autres vœux.</a:t>
            </a:r>
          </a:p>
          <a:p>
            <a:pPr marL="457200" lvl="1" indent="0" defTabSz="457200">
              <a:spcBef>
                <a:spcPct val="20000"/>
              </a:spcBef>
              <a:spcAft>
                <a:spcPts val="0"/>
              </a:spcAft>
              <a:buNone/>
            </a:pPr>
            <a:r>
              <a:rPr lang="fr-FR" sz="1400" dirty="0">
                <a:solidFill>
                  <a:schemeClr val="accent1"/>
                </a:solidFill>
                <a:latin typeface="Marianne"/>
              </a:rPr>
              <a:t>   (Il consulte alors les modalités d’inscription administrative 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400" b="0" i="0" u="none" strike="noStrike" kern="1200" cap="none" spc="0" normalizeH="0" baseline="0" noProof="0">
              <a:ln>
                <a:noFill/>
              </a:ln>
              <a:solidFill>
                <a:srgbClr val="FF0000"/>
              </a:solidFill>
              <a:effectLst/>
              <a:uLnTx/>
              <a:uFillTx/>
              <a:latin typeface="Arial"/>
              <a:ea typeface="+mn-ea"/>
              <a:cs typeface="+mn-cs"/>
            </a:endParaRPr>
          </a:p>
        </p:txBody>
      </p:sp>
      <p:sp>
        <p:nvSpPr>
          <p:cNvPr id="4" name="Rectangle à coins arrondis 10">
            <a:extLst>
              <a:ext uri="{FF2B5EF4-FFF2-40B4-BE49-F238E27FC236}">
                <a16:creationId xmlns:a16="http://schemas.microsoft.com/office/drawing/2014/main" xmlns="" id="{E471EBB2-FFF7-9B3E-B142-74F21D4B8F20}"/>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Comment répondre aux propositions d’admission?       (1/2)</a:t>
            </a: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60924" y="1134493"/>
            <a:ext cx="8622152" cy="3363878"/>
          </a:xfrm>
        </p:spPr>
        <p:txBody>
          <a:bodyPr/>
          <a:lstStyle/>
          <a:p>
            <a:pPr marL="285750" lvl="0" indent="-285750" defTabSz="457200">
              <a:spcBef>
                <a:spcPct val="20000"/>
              </a:spcBef>
              <a:spcAft>
                <a:spcPts val="0"/>
              </a:spcAft>
              <a:buSzPct val="100000"/>
              <a:buFont typeface="Wingdings" panose="05000000000000000000" pitchFamily="2" charset="2"/>
              <a:buChar char="Ø"/>
            </a:pPr>
            <a:r>
              <a:rPr lang="fr-FR" sz="1700" b="1" dirty="0">
                <a:solidFill>
                  <a:srgbClr val="417DC4"/>
                </a:solidFill>
              </a:rPr>
              <a:t>Le lycéen ne reçoit que des réponses « en attente »</a:t>
            </a:r>
          </a:p>
          <a:p>
            <a:pPr marL="742950" lvl="1" indent="-285750" defTabSz="457200">
              <a:spcBef>
                <a:spcPct val="20000"/>
              </a:spcBef>
              <a:spcAft>
                <a:spcPts val="0"/>
              </a:spcAft>
            </a:pPr>
            <a:r>
              <a:rPr lang="fr-FR" sz="1600" b="1" dirty="0">
                <a:solidFill>
                  <a:srgbClr val="1A199B"/>
                </a:solidFill>
                <a:latin typeface="Marianne"/>
              </a:rPr>
              <a:t>Des indicateurs </a:t>
            </a:r>
            <a:r>
              <a:rPr lang="fr-FR" sz="1600" dirty="0">
                <a:solidFill>
                  <a:schemeClr val="accent1"/>
                </a:solidFill>
                <a:latin typeface="Marianne"/>
              </a:rPr>
              <a:t>s’affichent dans son dossier pour chaque vœu en attente et l’aident à suivre sa situation qui évolue jusqu’au 12 juillet 2024 en fonction des places libérées par d’autres candidats</a:t>
            </a:r>
          </a:p>
          <a:p>
            <a:pPr marL="742950" lvl="1" indent="-285750" defTabSz="457200">
              <a:spcBef>
                <a:spcPct val="20000"/>
              </a:spcBef>
              <a:spcAft>
                <a:spcPts val="0"/>
              </a:spcAft>
              <a:buClr>
                <a:srgbClr val="FF0000"/>
              </a:buClr>
            </a:pPr>
            <a:endParaRPr lang="fr-FR" sz="1600" dirty="0">
              <a:solidFill>
                <a:srgbClr val="3D566E"/>
              </a:solidFill>
              <a:cs typeface="Arial"/>
            </a:endParaRPr>
          </a:p>
          <a:p>
            <a:pPr marL="285750" indent="-285750" defTabSz="457200">
              <a:spcBef>
                <a:spcPct val="20000"/>
              </a:spcBef>
              <a:spcAft>
                <a:spcPts val="0"/>
              </a:spcAft>
              <a:buSzPct val="100000"/>
              <a:buFont typeface="Wingdings" panose="05000000000000000000" pitchFamily="2" charset="2"/>
              <a:buChar char="Ø"/>
            </a:pPr>
            <a:r>
              <a:rPr lang="fr-FR" sz="1700" b="1" dirty="0">
                <a:solidFill>
                  <a:srgbClr val="417DC4"/>
                </a:solidFill>
              </a:rPr>
              <a:t>Le lycéen ne reçoit que des réponses négatives (dans le cas où il n’a formulé que des vœux pour des formations sélectives)</a:t>
            </a:r>
          </a:p>
          <a:p>
            <a:pPr marL="742950" lvl="1" indent="-285750" defTabSz="457200">
              <a:spcBef>
                <a:spcPct val="20000"/>
              </a:spcBef>
              <a:spcAft>
                <a:spcPts val="0"/>
              </a:spcAft>
            </a:pPr>
            <a:r>
              <a:rPr lang="fr-FR" sz="1600" dirty="0">
                <a:solidFill>
                  <a:schemeClr val="accent1"/>
                </a:solidFill>
                <a:latin typeface="Marianne"/>
              </a:rPr>
              <a:t>Dès le 30 mai 2024, il peut demander un conseil ou un accompagnement dans son lycée ou au CIO pour envisager d’autres choix de formation et préparer </a:t>
            </a:r>
            <a:r>
              <a:rPr lang="fr-FR" sz="1600" b="1" dirty="0">
                <a:solidFill>
                  <a:srgbClr val="1A199B"/>
                </a:solidFill>
                <a:latin typeface="Marianne"/>
              </a:rPr>
              <a:t>la phase complémentaire qui débute le 11 juin 2024</a:t>
            </a:r>
            <a:r>
              <a:rPr lang="fr-FR" sz="1600" dirty="0">
                <a:solidFill>
                  <a:schemeClr val="accent1"/>
                </a:solidFill>
                <a:latin typeface="Marianne"/>
              </a:rPr>
              <a:t>. </a:t>
            </a: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400" b="0" i="0" u="none" strike="noStrike" kern="1200" cap="none" spc="0" normalizeH="0" baseline="0" noProof="0">
              <a:ln>
                <a:noFill/>
              </a:ln>
              <a:solidFill>
                <a:srgbClr val="FF0000"/>
              </a:solidFill>
              <a:effectLst/>
              <a:uLnTx/>
              <a:uFillTx/>
              <a:latin typeface="Arial"/>
              <a:ea typeface="+mn-ea"/>
              <a:cs typeface="+mn-cs"/>
            </a:endParaRPr>
          </a:p>
        </p:txBody>
      </p:sp>
      <p:sp>
        <p:nvSpPr>
          <p:cNvPr id="2" name="Rectangle à coins arrondis 10">
            <a:extLst>
              <a:ext uri="{FF2B5EF4-FFF2-40B4-BE49-F238E27FC236}">
                <a16:creationId xmlns:a16="http://schemas.microsoft.com/office/drawing/2014/main" xmlns="" id="{EDF4E99E-8275-92E7-EE81-0E5DE4E726E2}"/>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Comment répondre aux propositions d’admission?       (2/2)</a:t>
            </a:r>
          </a:p>
        </p:txBody>
      </p:sp>
    </p:spTree>
    <p:extLst>
      <p:ext uri="{BB962C8B-B14F-4D97-AF65-F5344CB8AC3E}">
        <p14:creationId xmlns:p14="http://schemas.microsoft.com/office/powerpoint/2010/main" val="1838063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51687" y="1078537"/>
            <a:ext cx="8240625" cy="3318533"/>
          </a:xfrm>
        </p:spPr>
        <p:txBody>
          <a:bodyPr/>
          <a:lstStyle/>
          <a:p>
            <a:pPr lvl="0"/>
            <a:endParaRPr lang="fr-FR" sz="1200" dirty="0">
              <a:latin typeface="Marianne" panose="02000000000000000000" pitchFamily="50" charset="0"/>
            </a:endParaRPr>
          </a:p>
          <a:p>
            <a:pPr lvl="0" algn="just">
              <a:spcAft>
                <a:spcPts val="600"/>
              </a:spcAft>
            </a:pPr>
            <a:r>
              <a:rPr lang="fr-FR" sz="1600" b="1" u="sng" dirty="0">
                <a:solidFill>
                  <a:srgbClr val="417DC4"/>
                </a:solidFill>
                <a:latin typeface="Marianne" panose="02000000000000000000" pitchFamily="50" charset="0"/>
              </a:rPr>
              <a:t>Du 11 juin au 12 septembre 2024</a:t>
            </a:r>
            <a:r>
              <a:rPr lang="fr-FR" sz="1600" b="1" dirty="0">
                <a:solidFill>
                  <a:srgbClr val="417DC4"/>
                </a:solidFill>
                <a:latin typeface="Marianne" panose="02000000000000000000" pitchFamily="50" charset="0"/>
              </a:rPr>
              <a:t> :</a:t>
            </a:r>
            <a:r>
              <a:rPr lang="fr-FR" sz="1600" dirty="0">
                <a:solidFill>
                  <a:srgbClr val="417DC4"/>
                </a:solidFill>
                <a:latin typeface="Marianne" panose="02000000000000000000" pitchFamily="50" charset="0"/>
              </a:rPr>
              <a:t> </a:t>
            </a:r>
            <a:r>
              <a:rPr lang="fr-FR" sz="1600" dirty="0">
                <a:solidFill>
                  <a:schemeClr val="tx1"/>
                </a:solidFill>
                <a:latin typeface="Marianne" panose="02000000000000000000" pitchFamily="50" charset="0"/>
              </a:rPr>
              <a:t>pendant la </a:t>
            </a:r>
            <a:r>
              <a:rPr lang="fr-FR" sz="1600" b="1" dirty="0">
                <a:solidFill>
                  <a:srgbClr val="1A199B"/>
                </a:solidFill>
                <a:latin typeface="Marianne" panose="02000000000000000000" pitchFamily="50" charset="0"/>
              </a:rPr>
              <a:t>phase complémentaire, </a:t>
            </a:r>
            <a:r>
              <a:rPr lang="fr-FR" sz="1600" dirty="0">
                <a:solidFill>
                  <a:schemeClr val="tx1"/>
                </a:solidFill>
                <a:latin typeface="Marianne" panose="02000000000000000000" pitchFamily="50" charset="0"/>
              </a:rPr>
              <a:t>les lycéens peuvent </a:t>
            </a:r>
            <a:r>
              <a:rPr lang="fr-FR" sz="1600" b="1" dirty="0">
                <a:solidFill>
                  <a:srgbClr val="1A199B"/>
                </a:solidFill>
                <a:latin typeface="Marianne" panose="02000000000000000000" pitchFamily="50" charset="0"/>
              </a:rPr>
              <a:t>formuler jusqu’à 10 nouveaux vœux </a:t>
            </a:r>
            <a:r>
              <a:rPr lang="fr-FR" sz="1600" dirty="0">
                <a:solidFill>
                  <a:schemeClr val="tx1"/>
                </a:solidFill>
                <a:latin typeface="Marianne" panose="02000000000000000000" pitchFamily="50" charset="0"/>
              </a:rPr>
              <a:t>et répondre aux propositions dans des formations disposant de places disponibles</a:t>
            </a:r>
          </a:p>
          <a:p>
            <a:pPr lvl="0">
              <a:spcAft>
                <a:spcPts val="0"/>
              </a:spcAft>
            </a:pPr>
            <a:endParaRPr lang="fr-FR" sz="1200" dirty="0">
              <a:latin typeface="Marianne" panose="02000000000000000000" pitchFamily="50" charset="0"/>
            </a:endParaRPr>
          </a:p>
          <a:p>
            <a:pPr lvl="0">
              <a:spcAft>
                <a:spcPts val="0"/>
              </a:spcAft>
            </a:pPr>
            <a:endParaRPr lang="fr-FR" sz="1200" dirty="0">
              <a:latin typeface="Marianne" panose="02000000000000000000" pitchFamily="50" charset="0"/>
            </a:endParaRPr>
          </a:p>
          <a:p>
            <a:pPr lvl="0">
              <a:spcAft>
                <a:spcPts val="0"/>
              </a:spcAft>
            </a:pPr>
            <a:endParaRPr lang="fr-FR" sz="1200" dirty="0">
              <a:latin typeface="Marianne" panose="02000000000000000000" pitchFamily="50" charset="0"/>
            </a:endParaRPr>
          </a:p>
          <a:p>
            <a:pPr lvl="0" algn="just"/>
            <a:r>
              <a:rPr lang="fr-FR" sz="1600" b="1" u="sng" dirty="0">
                <a:solidFill>
                  <a:srgbClr val="417DC4"/>
                </a:solidFill>
                <a:latin typeface="Marianne" panose="02000000000000000000" pitchFamily="50" charset="0"/>
              </a:rPr>
              <a:t>A partir du 4 juillet 2024</a:t>
            </a:r>
            <a:r>
              <a:rPr lang="fr-FR" sz="1600" b="1" dirty="0">
                <a:solidFill>
                  <a:srgbClr val="417DC4"/>
                </a:solidFill>
                <a:latin typeface="Marianne" panose="02000000000000000000" pitchFamily="50" charset="0"/>
              </a:rPr>
              <a:t> : </a:t>
            </a:r>
            <a:r>
              <a:rPr lang="fr-FR" sz="1600" dirty="0">
                <a:solidFill>
                  <a:schemeClr val="tx1"/>
                </a:solidFill>
                <a:latin typeface="Marianne" panose="02000000000000000000" pitchFamily="50" charset="0"/>
              </a:rPr>
              <a:t>les candidats n’ayant pas eu de proposition peuvent solliciter depuis leur dossier </a:t>
            </a:r>
            <a:r>
              <a:rPr lang="fr-FR" sz="1600" b="1" dirty="0">
                <a:solidFill>
                  <a:srgbClr val="1A199B"/>
                </a:solidFill>
                <a:latin typeface="Marianne" panose="02000000000000000000" pitchFamily="50" charset="0"/>
              </a:rPr>
              <a:t>l’accompagnement de la Commission d’Accès à l’Enseignement Supérieur (CAES) </a:t>
            </a:r>
            <a:r>
              <a:rPr lang="fr-FR" sz="1600" dirty="0">
                <a:solidFill>
                  <a:schemeClr val="tx1"/>
                </a:solidFill>
                <a:latin typeface="Marianne" panose="02000000000000000000" pitchFamily="50" charset="0"/>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z="1400" b="1" smtClean="0">
                <a:solidFill>
                  <a:srgbClr val="62D57C"/>
                </a:solidFill>
              </a:rPr>
              <a:pPr/>
              <a:t>25</a:t>
            </a:fld>
            <a:endParaRPr lang="fr-FR" sz="1400" b="1" dirty="0">
              <a:solidFill>
                <a:srgbClr val="62D57C"/>
              </a:solidFill>
            </a:endParaRPr>
          </a:p>
        </p:txBody>
      </p:sp>
      <p:sp>
        <p:nvSpPr>
          <p:cNvPr id="4" name="Rectangle à coins arrondis 10">
            <a:extLst>
              <a:ext uri="{FF2B5EF4-FFF2-40B4-BE49-F238E27FC236}">
                <a16:creationId xmlns:a16="http://schemas.microsoft.com/office/drawing/2014/main" xmlns="" id="{4DF09FD2-4A9E-5693-1EB8-4C0A56744827}"/>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Des solutions pour les candidats qui n’ont pas reçu de proposition d’admission</a:t>
            </a: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947" y="851887"/>
            <a:ext cx="8231573" cy="372209"/>
          </a:xfrm>
        </p:spPr>
        <p:txBody>
          <a:bodyPr/>
          <a:lstStyle/>
          <a:p>
            <a:r>
              <a:rPr lang="fr-FR" sz="2400" dirty="0">
                <a:latin typeface="Arial Rounded MT Bold" panose="020F0704030504030204" pitchFamily="34" charset="0"/>
              </a:rPr>
              <a:t>L’inscription administrative dans la formation choisie</a:t>
            </a:r>
          </a:p>
        </p:txBody>
      </p:sp>
      <p:sp>
        <p:nvSpPr>
          <p:cNvPr id="3" name="Espace réservé du contenu 2"/>
          <p:cNvSpPr>
            <a:spLocks noGrp="1"/>
          </p:cNvSpPr>
          <p:nvPr>
            <p:ph sz="quarter" idx="4294967295"/>
          </p:nvPr>
        </p:nvSpPr>
        <p:spPr>
          <a:xfrm>
            <a:off x="443946" y="1347614"/>
            <a:ext cx="8231574" cy="3312368"/>
          </a:xfrm>
        </p:spPr>
        <p:txBody>
          <a:bodyPr/>
          <a:lstStyle/>
          <a:p>
            <a:pPr lvl="0" algn="just">
              <a:spcAft>
                <a:spcPts val="0"/>
              </a:spcAft>
            </a:pPr>
            <a:r>
              <a:rPr lang="fr-FR" sz="1600" dirty="0">
                <a:solidFill>
                  <a:schemeClr val="tx1"/>
                </a:solidFill>
                <a:latin typeface="Marianne" panose="02000000000000000000" pitchFamily="50" charset="0"/>
              </a:rPr>
              <a:t>Après</a:t>
            </a:r>
            <a:r>
              <a:rPr lang="fr-FR" sz="1600" dirty="0">
                <a:latin typeface="Marianne" panose="02000000000000000000" pitchFamily="50" charset="0"/>
              </a:rPr>
              <a:t> </a:t>
            </a:r>
            <a:r>
              <a:rPr lang="fr-FR" sz="1600" b="1" dirty="0">
                <a:solidFill>
                  <a:srgbClr val="417DC4"/>
                </a:solidFill>
                <a:latin typeface="Marianne" panose="02000000000000000000" pitchFamily="50" charset="0"/>
              </a:rPr>
              <a:t>avoir accepté définitivement la proposition d’admission de son choix et après avoir eu ses résultats au baccalauréat</a:t>
            </a:r>
            <a:r>
              <a:rPr lang="fr-FR" sz="1600" dirty="0">
                <a:solidFill>
                  <a:schemeClr val="tx1"/>
                </a:solidFill>
                <a:latin typeface="Marianne" panose="02000000000000000000" pitchFamily="50" charset="0"/>
              </a:rPr>
              <a:t>, le lycéen procède à son inscription administrative. </a:t>
            </a:r>
          </a:p>
          <a:p>
            <a:pPr lvl="0">
              <a:spcAft>
                <a:spcPts val="0"/>
              </a:spcAft>
            </a:pPr>
            <a:endParaRPr lang="fr-FR" sz="800" dirty="0">
              <a:latin typeface="Marianne" panose="02000000000000000000" pitchFamily="50" charset="0"/>
            </a:endParaRPr>
          </a:p>
          <a:p>
            <a:pPr>
              <a:spcAft>
                <a:spcPts val="0"/>
              </a:spcAft>
            </a:pPr>
            <a:r>
              <a:rPr lang="fr-FR" sz="1600" dirty="0">
                <a:solidFill>
                  <a:schemeClr val="tx1"/>
                </a:solidFill>
                <a:latin typeface="Marianne" panose="02000000000000000000" pitchFamily="50" charset="0"/>
              </a:rPr>
              <a:t>L’inscription administrative se fait </a:t>
            </a:r>
            <a:r>
              <a:rPr lang="fr-FR" sz="1600" b="1" dirty="0">
                <a:solidFill>
                  <a:srgbClr val="417DC4"/>
                </a:solidFill>
                <a:latin typeface="Marianne" panose="02000000000000000000" pitchFamily="50" charset="0"/>
              </a:rPr>
              <a:t>directement auprès de l’établissement choisi</a:t>
            </a:r>
            <a:r>
              <a:rPr lang="fr-FR" sz="1600" b="1" dirty="0">
                <a:latin typeface="Marianne" panose="02000000000000000000" pitchFamily="50" charset="0"/>
              </a:rPr>
              <a:t> </a:t>
            </a:r>
            <a:r>
              <a:rPr lang="fr-FR" sz="1600" dirty="0">
                <a:solidFill>
                  <a:schemeClr val="tx1"/>
                </a:solidFill>
                <a:latin typeface="Marianne" panose="02000000000000000000" pitchFamily="50" charset="0"/>
              </a:rPr>
              <a:t>et non sur Parcoursup.</a:t>
            </a:r>
          </a:p>
          <a:p>
            <a:pPr lvl="0"/>
            <a:endParaRPr lang="fr-FR" sz="800" b="1" dirty="0">
              <a:latin typeface="Marianne" panose="02000000000000000000" pitchFamily="50" charset="0"/>
            </a:endParaRPr>
          </a:p>
          <a:p>
            <a:pPr lvl="0"/>
            <a:r>
              <a:rPr lang="fr-FR" sz="1600" b="1" dirty="0">
                <a:solidFill>
                  <a:srgbClr val="1A199B"/>
                </a:solidFill>
                <a:latin typeface="Marianne" panose="02000000000000000000" pitchFamily="50" charset="0"/>
              </a:rPr>
              <a:t>Les modalités d’inscription sont propres à chaque établissement : </a:t>
            </a:r>
          </a:p>
          <a:p>
            <a:pPr marL="432000" indent="-180000">
              <a:buClr>
                <a:srgbClr val="417DC4"/>
              </a:buClr>
              <a:buFont typeface="Wingdings" panose="05000000000000000000" pitchFamily="2" charset="2"/>
              <a:buChar char="§"/>
            </a:pPr>
            <a:r>
              <a:rPr lang="fr-FR" sz="1600" dirty="0">
                <a:solidFill>
                  <a:schemeClr val="tx1"/>
                </a:solidFill>
                <a:latin typeface="Marianne" panose="02000000000000000000" pitchFamily="50" charset="0"/>
              </a:rPr>
              <a:t>Consulter les modalités d’inscription indiquées dans le dossier candidat sur </a:t>
            </a:r>
            <a:r>
              <a:rPr lang="fr-FR" sz="1600" dirty="0" err="1">
                <a:solidFill>
                  <a:schemeClr val="tx1"/>
                </a:solidFill>
                <a:latin typeface="Marianne" panose="02000000000000000000" pitchFamily="50" charset="0"/>
              </a:rPr>
              <a:t>Parcoursup</a:t>
            </a:r>
            <a:endParaRPr lang="fr-FR" sz="1600" dirty="0">
              <a:solidFill>
                <a:schemeClr val="tx1"/>
              </a:solidFill>
              <a:latin typeface="Marianne" panose="02000000000000000000" pitchFamily="50" charset="0"/>
            </a:endParaRPr>
          </a:p>
          <a:p>
            <a:pPr marL="432000" indent="-180000">
              <a:buClr>
                <a:srgbClr val="417DC4"/>
              </a:buClr>
              <a:buFont typeface="Wingdings" panose="05000000000000000000" pitchFamily="2" charset="2"/>
              <a:buChar char="§"/>
            </a:pPr>
            <a:r>
              <a:rPr lang="fr-FR" sz="1600" b="1" u="sng" dirty="0">
                <a:solidFill>
                  <a:srgbClr val="417DC4"/>
                </a:solidFill>
                <a:latin typeface="Marianne" panose="02000000000000000000" pitchFamily="50" charset="0"/>
              </a:rPr>
              <a:t>Respecter la date limite indiquée</a:t>
            </a:r>
          </a:p>
          <a:p>
            <a:pPr marL="432000" indent="-180000">
              <a:buClr>
                <a:srgbClr val="417DC4"/>
              </a:buClr>
              <a:buFont typeface="Wingdings" panose="05000000000000000000" pitchFamily="2" charset="2"/>
              <a:buChar char="§"/>
            </a:pPr>
            <a:r>
              <a:rPr lang="fr-FR" sz="1600" dirty="0">
                <a:solidFill>
                  <a:schemeClr val="tx1"/>
                </a:solidFill>
                <a:latin typeface="Marianne" panose="02000000000000000000" pitchFamily="50" charset="0"/>
              </a:rPr>
              <a:t>Si le futur étudiant s’inscrit dans une formation en dehors de Parcoursup, il doit </a:t>
            </a:r>
            <a:r>
              <a:rPr lang="fr-FR" sz="1600" b="1" u="sng" dirty="0">
                <a:solidFill>
                  <a:srgbClr val="417DC4"/>
                </a:solidFill>
                <a:latin typeface="Marianne" panose="02000000000000000000" pitchFamily="50" charset="0"/>
              </a:rPr>
              <a:t>obligatoirement</a:t>
            </a:r>
            <a:r>
              <a:rPr lang="fr-FR" sz="1600" dirty="0">
                <a:solidFill>
                  <a:schemeClr val="tx1"/>
                </a:solidFill>
                <a:latin typeface="Marianne" panose="02000000000000000000" pitchFamily="50" charset="0"/>
              </a:rPr>
              <a:t>  remettre une attestation de désinscription ou de non inscription sur Parcoursup qu’il télécharge via la plateforme.</a:t>
            </a:r>
          </a:p>
          <a:p>
            <a:endParaRPr lang="fr-FR" dirty="0">
              <a:latin typeface="Marianne" panose="02000000000000000000" pitchFamily="50"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z="1400" b="1" smtClean="0">
                <a:solidFill>
                  <a:srgbClr val="62D57C"/>
                </a:solidFill>
              </a:rPr>
              <a:pPr/>
              <a:t>26</a:t>
            </a:fld>
            <a:endParaRPr lang="fr-FR" sz="1400" b="1" dirty="0">
              <a:solidFill>
                <a:srgbClr val="62D57C"/>
              </a:solidFill>
            </a:endParaRP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no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après le 8 juillet 2024</a:t>
            </a: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91680C-201D-E0FD-CCC8-93598D6C8AC5}"/>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xmlns="" id="{6232FCA6-7AC5-EA4A-E966-114A709AA1A9}"/>
              </a:ext>
            </a:extLst>
          </p:cNvPr>
          <p:cNvSpPr>
            <a:spLocks noGrp="1"/>
          </p:cNvSpPr>
          <p:nvPr>
            <p:ph type="body" sz="quarter" idx="13"/>
          </p:nvPr>
        </p:nvSpPr>
        <p:spPr>
          <a:xfrm>
            <a:off x="495030" y="945627"/>
            <a:ext cx="7796112" cy="3818284"/>
          </a:xfrm>
        </p:spPr>
        <p:txBody>
          <a:bodyPr/>
          <a:lstStyle/>
          <a:p>
            <a:pPr marL="457200" indent="-457200">
              <a:spcAft>
                <a:spcPts val="600"/>
              </a:spcAft>
              <a:buFont typeface="Wingdings" panose="05000000000000000000" pitchFamily="2" charset="2"/>
              <a:buChar char="v"/>
            </a:pPr>
            <a:r>
              <a:rPr lang="fr-FR" sz="1600" dirty="0">
                <a:latin typeface="Marianne" panose="02000000000000000000"/>
              </a:rPr>
              <a:t>Vos professeurs principaux</a:t>
            </a:r>
          </a:p>
          <a:p>
            <a:pPr marL="457200" indent="-457200">
              <a:spcAft>
                <a:spcPts val="600"/>
              </a:spcAft>
              <a:buFont typeface="Wingdings" panose="05000000000000000000" pitchFamily="2" charset="2"/>
              <a:buChar char="v"/>
            </a:pPr>
            <a:endParaRPr lang="fr-FR" sz="1600" dirty="0">
              <a:latin typeface="Marianne" panose="02000000000000000000"/>
            </a:endParaRPr>
          </a:p>
          <a:p>
            <a:pPr marL="457200" indent="-457200">
              <a:spcAft>
                <a:spcPts val="600"/>
              </a:spcAft>
              <a:buFont typeface="Wingdings" panose="05000000000000000000" pitchFamily="2" charset="2"/>
              <a:buChar char="v"/>
            </a:pPr>
            <a:r>
              <a:rPr lang="fr-FR" sz="1600" dirty="0">
                <a:latin typeface="Marianne" panose="02000000000000000000"/>
              </a:rPr>
              <a:t>Les psychologues de l’Education Nationale, M. Garcia et M. Desmarres, présents au lycée le lundi, le mardi après-midi et le jeudi</a:t>
            </a:r>
          </a:p>
          <a:p>
            <a:pPr>
              <a:spcAft>
                <a:spcPts val="600"/>
              </a:spcAft>
            </a:pPr>
            <a:endParaRPr lang="fr-FR" sz="1600" dirty="0">
              <a:latin typeface="Marianne" panose="02000000000000000000"/>
            </a:endParaRPr>
          </a:p>
          <a:p>
            <a:pPr marL="457200" indent="-457200">
              <a:spcAft>
                <a:spcPts val="600"/>
              </a:spcAft>
              <a:buFont typeface="Wingdings" panose="05000000000000000000" pitchFamily="2" charset="2"/>
              <a:buChar char="v"/>
            </a:pPr>
            <a:r>
              <a:rPr lang="fr-FR" sz="1600" dirty="0">
                <a:latin typeface="Marianne" panose="02000000000000000000"/>
              </a:rPr>
              <a:t>Le CIO de Mantes la Jolie</a:t>
            </a:r>
            <a:r>
              <a:rPr lang="fr-FR" sz="1600" b="0" dirty="0">
                <a:latin typeface="Marianne" panose="02000000000000000000"/>
              </a:rPr>
              <a:t>, 60 bd du Maréchal Juin  : 01 61 31 22 90</a:t>
            </a:r>
          </a:p>
          <a:p>
            <a:pPr marL="457200" indent="-457200">
              <a:spcAft>
                <a:spcPts val="600"/>
              </a:spcAft>
              <a:buFont typeface="Wingdings" panose="05000000000000000000" pitchFamily="2" charset="2"/>
              <a:buChar char="v"/>
            </a:pPr>
            <a:endParaRPr lang="fr-FR" sz="1600" dirty="0">
              <a:latin typeface="Marianne" panose="02000000000000000000"/>
            </a:endParaRPr>
          </a:p>
          <a:p>
            <a:pPr marL="457200" indent="-457200">
              <a:spcAft>
                <a:spcPts val="600"/>
              </a:spcAft>
              <a:buFont typeface="Wingdings" panose="05000000000000000000" pitchFamily="2" charset="2"/>
              <a:buChar char="v"/>
            </a:pPr>
            <a:r>
              <a:rPr lang="fr-FR" sz="1600" dirty="0">
                <a:latin typeface="Marianne" panose="02000000000000000000"/>
              </a:rPr>
              <a:t>Le numéro vert  </a:t>
            </a:r>
            <a:r>
              <a:rPr lang="fr-FR" sz="1600" b="0" dirty="0" err="1">
                <a:latin typeface="Marianne" panose="02000000000000000000"/>
              </a:rPr>
              <a:t>Parcoursup</a:t>
            </a:r>
            <a:r>
              <a:rPr lang="fr-FR" sz="1600" dirty="0">
                <a:latin typeface="Marianne" panose="02000000000000000000"/>
              </a:rPr>
              <a:t> </a:t>
            </a:r>
            <a:r>
              <a:rPr lang="fr-FR" sz="1600" b="0" dirty="0">
                <a:latin typeface="Marianne" panose="02000000000000000000"/>
              </a:rPr>
              <a:t>(à partir du 17 janvier 2024) : 0 800 400 070</a:t>
            </a:r>
          </a:p>
          <a:p>
            <a:pPr>
              <a:spcAft>
                <a:spcPts val="600"/>
              </a:spcAft>
            </a:pPr>
            <a:endParaRPr lang="fr-FR" sz="1600" b="0" dirty="0">
              <a:latin typeface="Marianne" panose="02000000000000000000"/>
            </a:endParaRPr>
          </a:p>
          <a:p>
            <a:pPr marL="457200" indent="-457200">
              <a:spcAft>
                <a:spcPts val="600"/>
              </a:spcAft>
              <a:buFont typeface="Wingdings" panose="05000000000000000000" pitchFamily="2" charset="2"/>
              <a:buChar char="v"/>
            </a:pPr>
            <a:r>
              <a:rPr lang="fr-FR" sz="1600" dirty="0">
                <a:latin typeface="Marianne" panose="02000000000000000000"/>
              </a:rPr>
              <a:t>La messagerie contact</a:t>
            </a:r>
            <a:r>
              <a:rPr lang="fr-FR" sz="1600" b="0" dirty="0">
                <a:latin typeface="Marianne" panose="02000000000000000000"/>
              </a:rPr>
              <a:t>  </a:t>
            </a:r>
            <a:r>
              <a:rPr lang="fr-FR" sz="1600" b="0" dirty="0" err="1">
                <a:latin typeface="Marianne" panose="02000000000000000000"/>
              </a:rPr>
              <a:t>Parcoursup</a:t>
            </a:r>
            <a:r>
              <a:rPr lang="fr-FR" sz="1600" b="0" dirty="0">
                <a:latin typeface="Marianne" panose="02000000000000000000"/>
              </a:rPr>
              <a:t> (depuis le dossier candidat)</a:t>
            </a:r>
          </a:p>
          <a:p>
            <a:pPr marL="457200" indent="-457200">
              <a:spcAft>
                <a:spcPts val="600"/>
              </a:spcAft>
              <a:buFont typeface="Wingdings" panose="05000000000000000000" pitchFamily="2" charset="2"/>
              <a:buChar char="v"/>
            </a:pPr>
            <a:endParaRPr lang="fr-FR" sz="1600" b="0" dirty="0">
              <a:latin typeface="Marianne" panose="02000000000000000000"/>
            </a:endParaRPr>
          </a:p>
          <a:p>
            <a:pPr marL="457200" indent="-457200">
              <a:spcAft>
                <a:spcPts val="600"/>
              </a:spcAft>
              <a:buFont typeface="Wingdings" panose="05000000000000000000" pitchFamily="2" charset="2"/>
              <a:buChar char="v"/>
            </a:pPr>
            <a:r>
              <a:rPr lang="fr-FR" sz="1600" dirty="0">
                <a:latin typeface="Marianne" panose="02000000000000000000"/>
              </a:rPr>
              <a:t>Les réseaux sociaux </a:t>
            </a:r>
            <a:r>
              <a:rPr lang="fr-FR" sz="1600" b="0" dirty="0">
                <a:latin typeface="Marianne" panose="02000000000000000000"/>
              </a:rPr>
              <a:t>pour suivre l’actualité de </a:t>
            </a:r>
            <a:r>
              <a:rPr lang="fr-FR" sz="1600" b="0" dirty="0" err="1">
                <a:latin typeface="Marianne" panose="02000000000000000000"/>
              </a:rPr>
              <a:t>Parcoursup</a:t>
            </a:r>
            <a:r>
              <a:rPr lang="fr-FR" sz="1600" b="0" dirty="0">
                <a:latin typeface="Marianne" panose="02000000000000000000"/>
              </a:rPr>
              <a:t> et recevoir des conseils (</a:t>
            </a:r>
            <a:r>
              <a:rPr lang="fr-FR" sz="1600" b="0" dirty="0">
                <a:solidFill>
                  <a:schemeClr val="tx1"/>
                </a:solidFill>
                <a:latin typeface="Marianne" panose="02000000000000000000"/>
              </a:rPr>
              <a:t>Twitter, Instagram et Facebook)</a:t>
            </a:r>
          </a:p>
          <a:p>
            <a:pPr marL="457200" indent="-457200">
              <a:buFont typeface="Wingdings" panose="05000000000000000000" pitchFamily="2" charset="2"/>
              <a:buChar char="v"/>
            </a:pPr>
            <a:endParaRPr lang="fr-FR" dirty="0"/>
          </a:p>
        </p:txBody>
      </p:sp>
      <p:sp>
        <p:nvSpPr>
          <p:cNvPr id="3" name="Rectangle à coins arrondis 10">
            <a:extLst>
              <a:ext uri="{FF2B5EF4-FFF2-40B4-BE49-F238E27FC236}">
                <a16:creationId xmlns:a16="http://schemas.microsoft.com/office/drawing/2014/main" xmlns="" id="{5C8AAA49-326C-2E0E-7B19-7702749C0BD9}"/>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Pour vous accompagner tout au long de la procédure</a:t>
            </a:r>
          </a:p>
        </p:txBody>
      </p:sp>
    </p:spTree>
    <p:extLst>
      <p:ext uri="{BB962C8B-B14F-4D97-AF65-F5344CB8AC3E}">
        <p14:creationId xmlns:p14="http://schemas.microsoft.com/office/powerpoint/2010/main" val="3004024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91680C-201D-E0FD-CCC8-93598D6C8AC5}"/>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xmlns="" id="{6232FCA6-7AC5-EA4A-E966-114A709AA1A9}"/>
              </a:ext>
            </a:extLst>
          </p:cNvPr>
          <p:cNvSpPr>
            <a:spLocks noGrp="1"/>
          </p:cNvSpPr>
          <p:nvPr>
            <p:ph type="body" sz="quarter" idx="13"/>
          </p:nvPr>
        </p:nvSpPr>
        <p:spPr>
          <a:xfrm>
            <a:off x="408600" y="882099"/>
            <a:ext cx="8195073" cy="4175296"/>
          </a:xfrm>
        </p:spPr>
        <p:txBody>
          <a:bodyPr/>
          <a:lstStyle/>
          <a:p>
            <a:pPr marL="457200" indent="-457200">
              <a:buFont typeface="Wingdings" panose="05000000000000000000" pitchFamily="2" charset="2"/>
              <a:buChar char="v"/>
            </a:pPr>
            <a:r>
              <a:rPr lang="fr-FR" sz="1600" dirty="0">
                <a:latin typeface="Marianne"/>
              </a:rPr>
              <a:t>Site </a:t>
            </a:r>
            <a:r>
              <a:rPr lang="fr-FR" sz="1600" dirty="0" err="1">
                <a:latin typeface="Marianne"/>
              </a:rPr>
              <a:t>Parcoursup</a:t>
            </a:r>
            <a:r>
              <a:rPr lang="fr-FR" sz="1600" dirty="0">
                <a:latin typeface="Marianne"/>
              </a:rPr>
              <a:t>,  rubrique « foire aux questions » : </a:t>
            </a:r>
            <a:r>
              <a:rPr lang="fr-FR" sz="1600" dirty="0">
                <a:solidFill>
                  <a:srgbClr val="0070C0"/>
                </a:solidFill>
                <a:latin typeface="Marianne"/>
                <a:hlinkClick r:id="rId2">
                  <a:extLst>
                    <a:ext uri="{A12FA001-AC4F-418D-AE19-62706E023703}">
                      <ahyp:hlinkClr xmlns:ahyp="http://schemas.microsoft.com/office/drawing/2018/hyperlinkcolor" xmlns="" val="tx"/>
                    </a:ext>
                  </a:extLst>
                </a:hlinkClick>
              </a:rPr>
              <a:t>https://www.parcoursup.gouv.fr/faq</a:t>
            </a:r>
            <a:endParaRPr lang="fr-FR" sz="1600" dirty="0">
              <a:solidFill>
                <a:srgbClr val="0070C0"/>
              </a:solidFill>
              <a:latin typeface="Marianne"/>
            </a:endParaRPr>
          </a:p>
          <a:p>
            <a:endParaRPr lang="fr-FR" sz="1600" dirty="0">
              <a:latin typeface="Marianne"/>
            </a:endParaRPr>
          </a:p>
          <a:p>
            <a:pPr marL="457200" indent="-457200">
              <a:buFont typeface="Wingdings" panose="05000000000000000000" pitchFamily="2" charset="2"/>
              <a:buChar char="v"/>
            </a:pPr>
            <a:r>
              <a:rPr lang="fr-FR" sz="1600" dirty="0">
                <a:latin typeface="Marianne"/>
              </a:rPr>
              <a:t>Site ONISEP « AVENIRS », rubrique  Préparer </a:t>
            </a:r>
            <a:r>
              <a:rPr lang="fr-FR" sz="1600" dirty="0" err="1">
                <a:latin typeface="Marianne"/>
              </a:rPr>
              <a:t>Parcoursup</a:t>
            </a:r>
            <a:r>
              <a:rPr lang="fr-FR" sz="1600" dirty="0">
                <a:latin typeface="Marianne"/>
              </a:rPr>
              <a:t> et choisir son orientation  </a:t>
            </a:r>
          </a:p>
          <a:p>
            <a:pPr marL="457200" indent="-457200">
              <a:buFont typeface="Wingdings" panose="05000000000000000000" pitchFamily="2" charset="2"/>
              <a:buChar char="v"/>
            </a:pPr>
            <a:endParaRPr lang="fr-FR" sz="800" dirty="0">
              <a:latin typeface="Marianne"/>
            </a:endParaRPr>
          </a:p>
          <a:p>
            <a:r>
              <a:rPr lang="fr-FR" sz="1600" dirty="0">
                <a:latin typeface="Marianne"/>
              </a:rPr>
              <a:t>      </a:t>
            </a:r>
            <a:r>
              <a:rPr lang="fr-FR" sz="1600" dirty="0">
                <a:solidFill>
                  <a:srgbClr val="0070C0"/>
                </a:solidFill>
                <a:latin typeface="Marianne"/>
              </a:rPr>
              <a:t>  </a:t>
            </a:r>
            <a:r>
              <a:rPr lang="fr-FR" sz="1600" dirty="0">
                <a:solidFill>
                  <a:srgbClr val="0070C0"/>
                </a:solidFill>
                <a:latin typeface="Marianne"/>
                <a:hlinkClick r:id="rId3">
                  <a:extLst>
                    <a:ext uri="{A12FA001-AC4F-418D-AE19-62706E023703}">
                      <ahyp:hlinkClr xmlns:ahyp="http://schemas.microsoft.com/office/drawing/2018/hyperlinkcolor" xmlns="" val="tx"/>
                    </a:ext>
                  </a:extLst>
                </a:hlinkClick>
              </a:rPr>
              <a:t>https://avenirs.onisep.fr/eleves/preparer-parcoursup-et-choisir-son-orientation</a:t>
            </a:r>
            <a:endParaRPr lang="fr-FR" sz="1600" dirty="0">
              <a:solidFill>
                <a:srgbClr val="0070C0"/>
              </a:solidFill>
              <a:latin typeface="Marianne"/>
            </a:endParaRPr>
          </a:p>
          <a:p>
            <a:pPr marL="457200" indent="-457200">
              <a:buFont typeface="Wingdings" panose="05000000000000000000" pitchFamily="2" charset="2"/>
              <a:buChar char="v"/>
            </a:pPr>
            <a:endParaRPr lang="fr-FR" sz="2800" dirty="0">
              <a:latin typeface="Marianne"/>
            </a:endParaRPr>
          </a:p>
          <a:p>
            <a:pPr marL="457200" indent="-457200">
              <a:buFont typeface="Wingdings" panose="05000000000000000000" pitchFamily="2" charset="2"/>
              <a:buChar char="v"/>
            </a:pPr>
            <a:r>
              <a:rPr lang="fr-FR" sz="1600" dirty="0">
                <a:latin typeface="Marianne"/>
              </a:rPr>
              <a:t>Le site LETUDIANT :    </a:t>
            </a:r>
            <a:r>
              <a:rPr lang="fr-FR" sz="1600" dirty="0">
                <a:solidFill>
                  <a:srgbClr val="0070C0"/>
                </a:solidFill>
                <a:latin typeface="Marianne"/>
                <a:hlinkClick r:id="rId4">
                  <a:extLst>
                    <a:ext uri="{A12FA001-AC4F-418D-AE19-62706E023703}">
                      <ahyp:hlinkClr xmlns:ahyp="http://schemas.microsoft.com/office/drawing/2018/hyperlinkcolor" xmlns="" val="tx"/>
                    </a:ext>
                  </a:extLst>
                </a:hlinkClick>
              </a:rPr>
              <a:t>https://www.letudiant.fr</a:t>
            </a:r>
            <a:r>
              <a:rPr lang="fr-FR" sz="1600" dirty="0" smtClean="0">
                <a:solidFill>
                  <a:srgbClr val="0070C0"/>
                </a:solidFill>
                <a:latin typeface="Marianne"/>
                <a:hlinkClick r:id="rId4">
                  <a:extLst>
                    <a:ext uri="{A12FA001-AC4F-418D-AE19-62706E023703}">
                      <ahyp:hlinkClr xmlns:ahyp="http://schemas.microsoft.com/office/drawing/2018/hyperlinkcolor" xmlns="" val="tx"/>
                    </a:ext>
                  </a:extLst>
                </a:hlinkClick>
              </a:rPr>
              <a:t>/</a:t>
            </a:r>
            <a:endParaRPr lang="fr-FR" sz="1600" dirty="0">
              <a:latin typeface="Marianne"/>
            </a:endParaRPr>
          </a:p>
          <a:p>
            <a:endParaRPr lang="fr-FR" sz="1600" dirty="0">
              <a:latin typeface="Marianne"/>
            </a:endParaRPr>
          </a:p>
          <a:p>
            <a:pPr marL="457200" indent="-457200">
              <a:buFont typeface="Wingdings" panose="05000000000000000000" pitchFamily="2" charset="2"/>
              <a:buChar char="v"/>
            </a:pPr>
            <a:r>
              <a:rPr lang="fr-FR" sz="1600" dirty="0">
                <a:latin typeface="Marianne"/>
              </a:rPr>
              <a:t>Le site ORIANE (région Ile de France) :</a:t>
            </a:r>
          </a:p>
          <a:p>
            <a:pPr marL="457200" indent="-457200">
              <a:buFont typeface="Wingdings" panose="05000000000000000000" pitchFamily="2" charset="2"/>
              <a:buChar char="v"/>
            </a:pPr>
            <a:endParaRPr lang="fr-FR" sz="800" dirty="0">
              <a:latin typeface="Marianne"/>
            </a:endParaRPr>
          </a:p>
          <a:p>
            <a:r>
              <a:rPr lang="fr-FR" sz="1600" dirty="0">
                <a:solidFill>
                  <a:srgbClr val="0070C0"/>
                </a:solidFill>
                <a:latin typeface="Marianne"/>
              </a:rPr>
              <a:t>        </a:t>
            </a:r>
            <a:r>
              <a:rPr lang="fr-FR" sz="1600" dirty="0">
                <a:solidFill>
                  <a:srgbClr val="0070C0"/>
                </a:solidFill>
                <a:latin typeface="Marianne"/>
                <a:hlinkClick r:id="rId5">
                  <a:extLst>
                    <a:ext uri="{A12FA001-AC4F-418D-AE19-62706E023703}">
                      <ahyp:hlinkClr xmlns:ahyp="http://schemas.microsoft.com/office/drawing/2018/hyperlinkcolor" xmlns="" val="tx"/>
                    </a:ext>
                  </a:extLst>
                </a:hlinkClick>
              </a:rPr>
              <a:t>https://www.oriane.info/trouver-ma-formation-en-ile-de-france-0</a:t>
            </a:r>
            <a:endParaRPr lang="fr-FR" sz="1600" dirty="0">
              <a:solidFill>
                <a:srgbClr val="0070C0"/>
              </a:solidFill>
              <a:latin typeface="Marianne"/>
            </a:endParaRPr>
          </a:p>
          <a:p>
            <a:endParaRPr lang="fr-FR" sz="1600" dirty="0">
              <a:latin typeface="Marianne"/>
            </a:endParaRPr>
          </a:p>
          <a:p>
            <a:pPr marL="457200" indent="-457200">
              <a:spcAft>
                <a:spcPts val="600"/>
              </a:spcAft>
              <a:buFont typeface="Wingdings" panose="05000000000000000000" pitchFamily="2" charset="2"/>
              <a:buChar char="v"/>
            </a:pPr>
            <a:r>
              <a:rPr lang="fr-FR" sz="1600" dirty="0">
                <a:latin typeface="Marianne"/>
              </a:rPr>
              <a:t>Le </a:t>
            </a:r>
            <a:r>
              <a:rPr lang="fr-FR" sz="1600" dirty="0" err="1">
                <a:latin typeface="Marianne"/>
              </a:rPr>
              <a:t>Padlet</a:t>
            </a:r>
            <a:r>
              <a:rPr lang="fr-FR" sz="1600" dirty="0">
                <a:latin typeface="Marianne"/>
              </a:rPr>
              <a:t> « Je prépare mon orientation vers l'enseignement supérieur » du CIO de Mantes :</a:t>
            </a:r>
          </a:p>
          <a:p>
            <a:pPr>
              <a:spcAft>
                <a:spcPts val="600"/>
              </a:spcAft>
            </a:pPr>
            <a:r>
              <a:rPr lang="fr-FR" sz="1600" dirty="0">
                <a:latin typeface="Marianne"/>
              </a:rPr>
              <a:t>          </a:t>
            </a:r>
            <a:r>
              <a:rPr lang="fr-FR" sz="1600" dirty="0" err="1">
                <a:solidFill>
                  <a:srgbClr val="0070C0"/>
                </a:solidFill>
                <a:latin typeface="Marianne"/>
                <a:hlinkClick r:id="rId6">
                  <a:extLst>
                    <a:ext uri="{A12FA001-AC4F-418D-AE19-62706E023703}">
                      <ahyp:hlinkClr xmlns:ahyp="http://schemas.microsoft.com/office/drawing/2018/hyperlinkcolor" xmlns="" val="tx"/>
                    </a:ext>
                  </a:extLst>
                </a:hlinkClick>
              </a:rPr>
              <a:t>Mon-orientation-vers-l'enseignement-sup</a:t>
            </a:r>
            <a:endParaRPr lang="fr-FR" sz="1600" dirty="0">
              <a:solidFill>
                <a:srgbClr val="0070C0"/>
              </a:solidFill>
              <a:latin typeface="Marianne"/>
            </a:endParaRPr>
          </a:p>
          <a:p>
            <a:endParaRPr lang="fr-FR" sz="1600" dirty="0"/>
          </a:p>
          <a:p>
            <a:pPr marL="457200" indent="-457200">
              <a:buFont typeface="Wingdings" panose="05000000000000000000" pitchFamily="2" charset="2"/>
              <a:buChar char="v"/>
            </a:pPr>
            <a:endParaRPr lang="fr-FR" sz="1600" b="0" dirty="0"/>
          </a:p>
          <a:p>
            <a:endParaRPr lang="fr-FR" sz="1600" b="0" dirty="0"/>
          </a:p>
          <a:p>
            <a:pPr marL="457200" indent="-457200">
              <a:buFont typeface="Wingdings" panose="05000000000000000000" pitchFamily="2" charset="2"/>
              <a:buChar char="v"/>
            </a:pPr>
            <a:endParaRPr lang="fr-FR" sz="1600" b="0" dirty="0"/>
          </a:p>
          <a:p>
            <a:endParaRPr lang="fr-FR" dirty="0"/>
          </a:p>
        </p:txBody>
      </p:sp>
      <p:sp>
        <p:nvSpPr>
          <p:cNvPr id="3" name="Rectangle à coins arrondis 10">
            <a:extLst>
              <a:ext uri="{FF2B5EF4-FFF2-40B4-BE49-F238E27FC236}">
                <a16:creationId xmlns:a16="http://schemas.microsoft.com/office/drawing/2014/main" xmlns="" id="{60D6D879-6D6C-142F-E91E-3F66EF2180D6}"/>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Ressources pour l’orientation </a:t>
            </a:r>
            <a:r>
              <a:rPr lang="fr-FR" sz="1400" b="1" kern="0" dirty="0" err="1">
                <a:solidFill>
                  <a:srgbClr val="000091"/>
                </a:solidFill>
                <a:latin typeface="Arial Rounded MT Bold" panose="020F0704030504030204" pitchFamily="34" charset="0"/>
              </a:rPr>
              <a:t>post-bac</a:t>
            </a:r>
            <a:endParaRPr lang="fr-FR" sz="1400" b="1" kern="0" dirty="0">
              <a:solidFill>
                <a:srgbClr val="000091"/>
              </a:solidFill>
              <a:latin typeface="Arial Rounded MT Bold" panose="020F0704030504030204" pitchFamily="34" charset="0"/>
            </a:endParaRPr>
          </a:p>
        </p:txBody>
      </p:sp>
    </p:spTree>
    <p:extLst>
      <p:ext uri="{BB962C8B-B14F-4D97-AF65-F5344CB8AC3E}">
        <p14:creationId xmlns:p14="http://schemas.microsoft.com/office/powerpoint/2010/main" val="3853847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91680C-201D-E0FD-CCC8-93598D6C8AC5}"/>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xmlns="" id="{6232FCA6-7AC5-EA4A-E966-114A709AA1A9}"/>
              </a:ext>
            </a:extLst>
          </p:cNvPr>
          <p:cNvSpPr>
            <a:spLocks noGrp="1"/>
          </p:cNvSpPr>
          <p:nvPr>
            <p:ph type="body" sz="quarter" idx="13"/>
          </p:nvPr>
        </p:nvSpPr>
        <p:spPr>
          <a:xfrm>
            <a:off x="434311" y="1127136"/>
            <a:ext cx="8467234" cy="3401322"/>
          </a:xfrm>
        </p:spPr>
        <p:txBody>
          <a:bodyPr/>
          <a:lstStyle/>
          <a:p>
            <a:pPr marL="457200" indent="-457200">
              <a:buFont typeface="Wingdings" panose="05000000000000000000" pitchFamily="2" charset="2"/>
              <a:buChar char="v"/>
            </a:pPr>
            <a:endParaRPr lang="fr-FR" sz="1600" dirty="0">
              <a:solidFill>
                <a:srgbClr val="0070C0"/>
              </a:solidFill>
            </a:endParaRPr>
          </a:p>
          <a:p>
            <a:pPr marL="457200" indent="-457200">
              <a:buFont typeface="Wingdings" panose="05000000000000000000" pitchFamily="2" charset="2"/>
              <a:buChar char="v"/>
            </a:pPr>
            <a:r>
              <a:rPr lang="fr-FR" sz="1600" dirty="0"/>
              <a:t>Diaporama « </a:t>
            </a:r>
            <a:r>
              <a:rPr lang="fr-FR" sz="1600" dirty="0" err="1"/>
              <a:t>Parcoursup</a:t>
            </a:r>
            <a:r>
              <a:rPr lang="fr-FR" sz="1600" dirty="0"/>
              <a:t> 2024 » de Mmes </a:t>
            </a:r>
            <a:r>
              <a:rPr lang="fr-FR" sz="1600" dirty="0" err="1"/>
              <a:t>Bruyer</a:t>
            </a:r>
            <a:r>
              <a:rPr lang="fr-FR" sz="1600" dirty="0"/>
              <a:t> et </a:t>
            </a:r>
            <a:r>
              <a:rPr lang="fr-FR" sz="1600" dirty="0" err="1"/>
              <a:t>Bouget</a:t>
            </a:r>
            <a:r>
              <a:rPr lang="fr-FR" sz="1600" dirty="0"/>
              <a:t>, Cio de Mantes</a:t>
            </a:r>
          </a:p>
          <a:p>
            <a:pPr marL="457200" indent="-457200">
              <a:buFont typeface="Wingdings" panose="05000000000000000000" pitchFamily="2" charset="2"/>
              <a:buChar char="v"/>
            </a:pPr>
            <a:endParaRPr lang="fr-FR" sz="1600" dirty="0"/>
          </a:p>
          <a:p>
            <a:pPr marL="457200" indent="-457200">
              <a:buFont typeface="Wingdings" panose="05000000000000000000" pitchFamily="2" charset="2"/>
              <a:buChar char="v"/>
            </a:pPr>
            <a:endParaRPr lang="fr-FR" sz="1600" dirty="0"/>
          </a:p>
          <a:p>
            <a:pPr marL="457200" indent="-457200">
              <a:buFont typeface="Wingdings" panose="05000000000000000000" pitchFamily="2" charset="2"/>
              <a:buChar char="v"/>
            </a:pPr>
            <a:r>
              <a:rPr lang="fr-FR" sz="1600" dirty="0"/>
              <a:t> Diaporama « </a:t>
            </a:r>
            <a:r>
              <a:rPr lang="fr-FR" sz="1600" dirty="0" err="1"/>
              <a:t>Parcousup</a:t>
            </a:r>
            <a:r>
              <a:rPr lang="fr-FR" sz="1600" dirty="0"/>
              <a:t> 2024 » de Mme HARE, </a:t>
            </a:r>
            <a:r>
              <a:rPr lang="fr-FR" sz="1600" dirty="0" err="1"/>
              <a:t>PsyEN</a:t>
            </a:r>
            <a:r>
              <a:rPr lang="fr-FR" sz="1600" dirty="0"/>
              <a:t>, CIO d’Avon </a:t>
            </a:r>
          </a:p>
          <a:p>
            <a:endParaRPr lang="fr-FR" sz="1600" dirty="0"/>
          </a:p>
          <a:p>
            <a:pPr marL="457200" indent="-457200">
              <a:buFont typeface="Wingdings" panose="05000000000000000000" pitchFamily="2" charset="2"/>
              <a:buChar char="v"/>
            </a:pPr>
            <a:endParaRPr lang="fr-FR" sz="1600" dirty="0">
              <a:solidFill>
                <a:srgbClr val="0070C0"/>
              </a:solidFill>
            </a:endParaRPr>
          </a:p>
          <a:p>
            <a:pPr marL="457200" indent="-457200">
              <a:buFont typeface="Wingdings" panose="05000000000000000000" pitchFamily="2" charset="2"/>
              <a:buChar char="v"/>
            </a:pPr>
            <a:r>
              <a:rPr lang="fr-FR" sz="1600" dirty="0"/>
              <a:t>Diaporama EDUSCOL</a:t>
            </a:r>
            <a:endParaRPr lang="fr-FR" sz="1600" dirty="0">
              <a:solidFill>
                <a:srgbClr val="0070C0"/>
              </a:solidFill>
            </a:endParaRPr>
          </a:p>
          <a:p>
            <a:pPr marL="457200" indent="-457200">
              <a:buFont typeface="Wingdings" panose="05000000000000000000" pitchFamily="2" charset="2"/>
              <a:buChar char="v"/>
            </a:pPr>
            <a:endParaRPr lang="fr-FR" sz="1600" dirty="0"/>
          </a:p>
          <a:p>
            <a:endParaRPr lang="fr-FR" sz="1600" dirty="0"/>
          </a:p>
          <a:p>
            <a:pPr marL="457200" indent="-457200">
              <a:buFont typeface="Wingdings" panose="05000000000000000000" pitchFamily="2" charset="2"/>
              <a:buChar char="v"/>
            </a:pPr>
            <a:r>
              <a:rPr lang="fr-FR" sz="1600" dirty="0"/>
              <a:t>Rubrique FAQ du site </a:t>
            </a:r>
            <a:r>
              <a:rPr lang="fr-FR" sz="1600" dirty="0" err="1"/>
              <a:t>Parcoursup</a:t>
            </a:r>
            <a:endParaRPr lang="fr-FR" sz="1600" dirty="0"/>
          </a:p>
          <a:p>
            <a:endParaRPr lang="fr-FR" sz="1600" dirty="0"/>
          </a:p>
          <a:p>
            <a:pPr marL="457200" indent="-457200">
              <a:buFont typeface="Wingdings" panose="05000000000000000000" pitchFamily="2" charset="2"/>
              <a:buChar char="v"/>
            </a:pPr>
            <a:endParaRPr lang="fr-FR" sz="1600" dirty="0"/>
          </a:p>
          <a:p>
            <a:endParaRPr lang="fr-FR" sz="1600" dirty="0"/>
          </a:p>
          <a:p>
            <a:r>
              <a:rPr lang="fr-FR" sz="1600" dirty="0">
                <a:solidFill>
                  <a:srgbClr val="0070C0"/>
                </a:solidFill>
              </a:rPr>
              <a:t>        </a:t>
            </a:r>
            <a:endParaRPr lang="fr-FR" sz="1600" b="0" dirty="0"/>
          </a:p>
          <a:p>
            <a:pPr marL="457200" indent="-457200">
              <a:buFont typeface="Wingdings" panose="05000000000000000000" pitchFamily="2" charset="2"/>
              <a:buChar char="v"/>
            </a:pPr>
            <a:endParaRPr lang="fr-FR" sz="1600" dirty="0"/>
          </a:p>
          <a:p>
            <a:endParaRPr lang="fr-FR" sz="1600" dirty="0"/>
          </a:p>
          <a:p>
            <a:endParaRPr lang="fr-FR" sz="1600" dirty="0"/>
          </a:p>
          <a:p>
            <a:pPr marL="457200" indent="-457200">
              <a:buFont typeface="Wingdings" panose="05000000000000000000" pitchFamily="2" charset="2"/>
              <a:buChar char="v"/>
            </a:pPr>
            <a:endParaRPr lang="fr-FR" sz="1600" dirty="0"/>
          </a:p>
          <a:p>
            <a:pPr marL="457200" indent="-457200">
              <a:buFont typeface="Wingdings" panose="05000000000000000000" pitchFamily="2" charset="2"/>
              <a:buChar char="v"/>
            </a:pPr>
            <a:endParaRPr lang="fr-FR" sz="1600" dirty="0"/>
          </a:p>
          <a:p>
            <a:pPr marL="457200" indent="-457200">
              <a:buFont typeface="Wingdings" panose="05000000000000000000" pitchFamily="2" charset="2"/>
              <a:buChar char="v"/>
            </a:pPr>
            <a:endParaRPr lang="fr-FR" sz="1600" dirty="0"/>
          </a:p>
          <a:p>
            <a:endParaRPr lang="fr-FR" sz="1600" dirty="0">
              <a:solidFill>
                <a:srgbClr val="0070C0"/>
              </a:solidFill>
            </a:endParaRPr>
          </a:p>
          <a:p>
            <a:endParaRPr lang="fr-FR" sz="1600" dirty="0"/>
          </a:p>
          <a:p>
            <a:pPr marL="457200" indent="-457200">
              <a:buFont typeface="Wingdings" panose="05000000000000000000" pitchFamily="2" charset="2"/>
              <a:buChar char="v"/>
            </a:pPr>
            <a:endParaRPr lang="fr-FR" sz="1600" b="0" dirty="0"/>
          </a:p>
          <a:p>
            <a:endParaRPr lang="fr-FR" sz="1600" b="0" dirty="0"/>
          </a:p>
          <a:p>
            <a:pPr marL="457200" indent="-457200">
              <a:buFont typeface="Wingdings" panose="05000000000000000000" pitchFamily="2" charset="2"/>
              <a:buChar char="v"/>
            </a:pPr>
            <a:endParaRPr lang="fr-FR" sz="1600" b="0" dirty="0"/>
          </a:p>
          <a:p>
            <a:endParaRPr lang="fr-FR" dirty="0"/>
          </a:p>
        </p:txBody>
      </p:sp>
      <p:sp>
        <p:nvSpPr>
          <p:cNvPr id="3" name="Rectangle à coins arrondis 10">
            <a:extLst>
              <a:ext uri="{FF2B5EF4-FFF2-40B4-BE49-F238E27FC236}">
                <a16:creationId xmlns:a16="http://schemas.microsoft.com/office/drawing/2014/main" xmlns="" id="{0A24CC2E-A29B-B59E-1A49-7342C7036F74}"/>
              </a:ext>
            </a:extLst>
          </p:cNvPr>
          <p:cNvSpPr/>
          <p:nvPr/>
        </p:nvSpPr>
        <p:spPr>
          <a:xfrm>
            <a:off x="3061855" y="86105"/>
            <a:ext cx="570320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Sources utilisées pour ce diaporama</a:t>
            </a:r>
          </a:p>
        </p:txBody>
      </p:sp>
      <p:sp>
        <p:nvSpPr>
          <p:cNvPr id="4" name="ZoneTexte 3">
            <a:extLst>
              <a:ext uri="{FF2B5EF4-FFF2-40B4-BE49-F238E27FC236}">
                <a16:creationId xmlns:a16="http://schemas.microsoft.com/office/drawing/2014/main" xmlns="" id="{6F2361B5-D830-D9C6-DBAE-842FE37F89F3}"/>
              </a:ext>
            </a:extLst>
          </p:cNvPr>
          <p:cNvSpPr txBox="1"/>
          <p:nvPr/>
        </p:nvSpPr>
        <p:spPr>
          <a:xfrm>
            <a:off x="6466608" y="4780396"/>
            <a:ext cx="2483428" cy="276999"/>
          </a:xfrm>
          <a:prstGeom prst="rect">
            <a:avLst/>
          </a:prstGeom>
          <a:noFill/>
        </p:spPr>
        <p:txBody>
          <a:bodyPr wrap="square" rtlCol="0">
            <a:spAutoFit/>
          </a:bodyPr>
          <a:lstStyle/>
          <a:p>
            <a:r>
              <a:rPr lang="fr-FR" sz="1200" dirty="0">
                <a:solidFill>
                  <a:srgbClr val="080808"/>
                </a:solidFill>
              </a:rPr>
              <a:t>CIO de Mantes (FD), janvier 2024</a:t>
            </a:r>
          </a:p>
        </p:txBody>
      </p:sp>
    </p:spTree>
    <p:extLst>
      <p:ext uri="{BB962C8B-B14F-4D97-AF65-F5344CB8AC3E}">
        <p14:creationId xmlns:p14="http://schemas.microsoft.com/office/powerpoint/2010/main" val="4150653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a:solidFill>
                  <a:srgbClr val="000091"/>
                </a:solidFill>
              </a:rPr>
              <a:t>Étape 1 : Je m’informe et je découvre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160838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6">
            <a:extLst>
              <a:ext uri="{FF2B5EF4-FFF2-40B4-BE49-F238E27FC236}">
                <a16:creationId xmlns="" xmlns:a16="http://schemas.microsoft.com/office/drawing/2014/main" id="{07A093B3-CFE8-FC7E-D86F-C26AD3B48FA9}"/>
              </a:ext>
            </a:extLst>
          </p:cNvPr>
          <p:cNvSpPr/>
          <p:nvPr/>
        </p:nvSpPr>
        <p:spPr>
          <a:xfrm>
            <a:off x="3031299" y="195485"/>
            <a:ext cx="5679970" cy="480919"/>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lumMod val="60000"/>
                    <a:lumOff val="40000"/>
                  </a:schemeClr>
                </a:solidFill>
              </a:rPr>
              <a:t>Les formations disponibles</a:t>
            </a:r>
          </a:p>
        </p:txBody>
      </p:sp>
      <p:sp>
        <p:nvSpPr>
          <p:cNvPr id="2" name="ZoneTexte 1">
            <a:extLst>
              <a:ext uri="{FF2B5EF4-FFF2-40B4-BE49-F238E27FC236}">
                <a16:creationId xmlns="" xmlns:a16="http://schemas.microsoft.com/office/drawing/2014/main" id="{4105890D-8D9C-C0A6-493A-D032D4BDD4B8}"/>
              </a:ext>
            </a:extLst>
          </p:cNvPr>
          <p:cNvSpPr txBox="1"/>
          <p:nvPr/>
        </p:nvSpPr>
        <p:spPr>
          <a:xfrm>
            <a:off x="387927" y="990600"/>
            <a:ext cx="8323342" cy="4062651"/>
          </a:xfrm>
          <a:prstGeom prst="rect">
            <a:avLst/>
          </a:prstGeom>
          <a:noFill/>
        </p:spPr>
        <p:txBody>
          <a:bodyPr wrap="square" rtlCol="0">
            <a:spAutoFit/>
          </a:bodyPr>
          <a:lstStyle/>
          <a:p>
            <a:r>
              <a:rPr lang="fr-FR" sz="1600" b="1" dirty="0">
                <a:solidFill>
                  <a:schemeClr val="tx2"/>
                </a:solidFill>
              </a:rPr>
              <a:t>23 000 formations dispensant des diplômes reconnus par l’Etat disponibles via le</a:t>
            </a:r>
          </a:p>
          <a:p>
            <a:r>
              <a:rPr lang="fr-FR" sz="1600" b="1" dirty="0">
                <a:solidFill>
                  <a:schemeClr val="tx2"/>
                </a:solidFill>
              </a:rPr>
              <a:t>moteur de recherche :</a:t>
            </a:r>
          </a:p>
          <a:p>
            <a:endParaRPr lang="fr-FR" sz="1600" b="1" dirty="0">
              <a:solidFill>
                <a:srgbClr val="FF9F81"/>
              </a:solidFill>
            </a:endParaRPr>
          </a:p>
          <a:p>
            <a:pPr marL="285750" indent="-285750">
              <a:buFont typeface="Wingdings" panose="05000000000000000000" pitchFamily="2" charset="2"/>
              <a:buChar char="Ø"/>
            </a:pPr>
            <a:r>
              <a:rPr lang="fr-FR" sz="1600" b="1" dirty="0">
                <a:solidFill>
                  <a:schemeClr val="tx2"/>
                </a:solidFill>
              </a:rPr>
              <a:t>Des formations non sélectives </a:t>
            </a:r>
            <a:r>
              <a:rPr lang="fr-FR" sz="1600" dirty="0">
                <a:solidFill>
                  <a:schemeClr val="tx2"/>
                </a:solidFill>
              </a:rPr>
              <a:t>: </a:t>
            </a:r>
            <a:r>
              <a:rPr lang="fr-FR" sz="1600" dirty="0">
                <a:solidFill>
                  <a:schemeClr val="accent1"/>
                </a:solidFill>
              </a:rPr>
              <a:t>les licences (dont licences « accès santé »), les Parcours préparatoires au professorat des écoles (PPPE) et les Parcours d’accès aux études de santé (PASS)</a:t>
            </a:r>
          </a:p>
          <a:p>
            <a:endParaRPr lang="fr-FR" sz="1600" dirty="0">
              <a:solidFill>
                <a:srgbClr val="51BAAA"/>
              </a:solidFill>
            </a:endParaRPr>
          </a:p>
          <a:p>
            <a:pPr marL="285750" indent="-285750" algn="just">
              <a:buFont typeface="Wingdings" panose="05000000000000000000" pitchFamily="2" charset="2"/>
              <a:buChar char="Ø"/>
            </a:pPr>
            <a:r>
              <a:rPr lang="fr-FR" sz="1600" b="1" dirty="0">
                <a:solidFill>
                  <a:schemeClr val="tx2"/>
                </a:solidFill>
              </a:rPr>
              <a:t>Des formations sélectives </a:t>
            </a:r>
            <a:r>
              <a:rPr lang="fr-FR" sz="1600" dirty="0">
                <a:solidFill>
                  <a:schemeClr val="tx2"/>
                </a:solidFill>
              </a:rPr>
              <a:t>: </a:t>
            </a:r>
            <a:r>
              <a:rPr lang="fr-FR" sz="1600" dirty="0">
                <a:solidFill>
                  <a:schemeClr val="accent1"/>
                </a:solidFill>
              </a:rPr>
              <a:t>CPGE, BTS, BUT, DNMADE, les écoles d’architecture, d’ingénieurs, de commerce et de management, les IFSI (instituts de formation en soins infirmiers) et autres formations paramédicales, les EFTS (établissements de formation en travail social), les Instituts d’Etudes Politiques, les quatre Écoles nationales vétérinaires françaises (ENV), les formations aux métiers de la culture, de l’animation et du sport, les formations de la Marine, de l’Armée, etc. </a:t>
            </a:r>
          </a:p>
          <a:p>
            <a:pPr marL="285750" indent="-285750">
              <a:buFont typeface="Wingdings" panose="05000000000000000000" pitchFamily="2" charset="2"/>
              <a:buChar char="Ø"/>
            </a:pPr>
            <a:endParaRPr lang="fr-FR" sz="1600" dirty="0">
              <a:solidFill>
                <a:srgbClr val="51BAAA"/>
              </a:solidFill>
            </a:endParaRPr>
          </a:p>
          <a:p>
            <a:pPr marL="285750" indent="-285750">
              <a:buFont typeface="Wingdings" panose="05000000000000000000" pitchFamily="2" charset="2"/>
              <a:buChar char="Ø"/>
            </a:pPr>
            <a:r>
              <a:rPr lang="fr-FR" sz="1600" b="1" dirty="0">
                <a:solidFill>
                  <a:schemeClr val="tx2"/>
                </a:solidFill>
              </a:rPr>
              <a:t>Des formations en apprentissage </a:t>
            </a:r>
          </a:p>
          <a:p>
            <a:pPr marL="285750" indent="-285750">
              <a:buFont typeface="Wingdings" panose="05000000000000000000" pitchFamily="2" charset="2"/>
              <a:buChar char="Ø"/>
            </a:pPr>
            <a:endParaRPr lang="fr-FR" dirty="0">
              <a:solidFill>
                <a:srgbClr val="FF9F81"/>
              </a:solidFill>
            </a:endParaRPr>
          </a:p>
        </p:txBody>
      </p:sp>
    </p:spTree>
    <p:extLst>
      <p:ext uri="{BB962C8B-B14F-4D97-AF65-F5344CB8AC3E}">
        <p14:creationId xmlns:p14="http://schemas.microsoft.com/office/powerpoint/2010/main" val="35110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2930410" y="150849"/>
            <a:ext cx="5416148" cy="699756"/>
          </a:xfrm>
        </p:spPr>
        <p:txBody>
          <a:bodyPr/>
          <a:lstStyle/>
          <a:p>
            <a:pPr marL="0" indent="0" algn="ctr">
              <a:spcAft>
                <a:spcPts val="1800"/>
              </a:spcAft>
              <a:buNone/>
            </a:pPr>
            <a:r>
              <a:rPr lang="fr-FR" sz="2000" b="1" dirty="0">
                <a:solidFill>
                  <a:schemeClr val="tx1">
                    <a:lumMod val="60000"/>
                    <a:lumOff val="40000"/>
                  </a:schemeClr>
                </a:solidFill>
                <a:latin typeface="Arial"/>
                <a:ea typeface="+mj-ea"/>
                <a:cs typeface="+mj-cs"/>
              </a:rPr>
              <a:t>Pour chaque formation, une fiche de présentation organisée en 6 rubriques </a:t>
            </a:r>
          </a:p>
        </p:txBody>
      </p:sp>
      <p:sp>
        <p:nvSpPr>
          <p:cNvPr id="4" name="Espace réservé du texte 3"/>
          <p:cNvSpPr>
            <a:spLocks noGrp="1"/>
          </p:cNvSpPr>
          <p:nvPr>
            <p:ph type="body" sz="quarter" idx="4294967295"/>
          </p:nvPr>
        </p:nvSpPr>
        <p:spPr>
          <a:xfrm>
            <a:off x="271349" y="815983"/>
            <a:ext cx="8601301" cy="4002140"/>
          </a:xfrm>
        </p:spPr>
        <p:txBody>
          <a:bodyPr/>
          <a:lstStyle/>
          <a:p>
            <a:pPr marL="285750" indent="-285750">
              <a:spcAft>
                <a:spcPts val="1200"/>
              </a:spcAft>
              <a:buFont typeface="Wingdings" panose="05000000000000000000" pitchFamily="2" charset="2"/>
              <a:buChar char="Ø"/>
            </a:pPr>
            <a:endParaRPr lang="fr-FR" sz="1400" b="1" dirty="0" smtClean="0">
              <a:solidFill>
                <a:schemeClr val="tx1"/>
              </a:solidFill>
            </a:endParaRPr>
          </a:p>
          <a:p>
            <a:pPr marL="285750" indent="-285750">
              <a:spcAft>
                <a:spcPts val="1200"/>
              </a:spcAft>
              <a:buFont typeface="Wingdings" panose="05000000000000000000" pitchFamily="2" charset="2"/>
              <a:buChar char="Ø"/>
            </a:pPr>
            <a:r>
              <a:rPr lang="fr-FR" sz="1400" b="1" dirty="0" smtClean="0">
                <a:solidFill>
                  <a:schemeClr val="tx1"/>
                </a:solidFill>
              </a:rPr>
              <a:t>La </a:t>
            </a:r>
            <a:r>
              <a:rPr lang="fr-FR" sz="1400" b="1" dirty="0">
                <a:solidFill>
                  <a:schemeClr val="tx1"/>
                </a:solidFill>
              </a:rPr>
              <a:t>formation et ses caractéristiques </a:t>
            </a:r>
            <a:endParaRPr lang="fr-FR" sz="1400" b="1" dirty="0" smtClean="0">
              <a:solidFill>
                <a:schemeClr val="tx1"/>
              </a:solidFill>
            </a:endParaRPr>
          </a:p>
          <a:p>
            <a:pPr>
              <a:spcAft>
                <a:spcPts val="1200"/>
              </a:spcAft>
            </a:pPr>
            <a:endParaRPr lang="fr-FR" sz="200" b="1" dirty="0">
              <a:solidFill>
                <a:schemeClr val="tx1"/>
              </a:solidFill>
            </a:endParaRPr>
          </a:p>
          <a:p>
            <a:pPr marL="285750" indent="-285750">
              <a:spcAft>
                <a:spcPts val="1200"/>
              </a:spcAft>
              <a:buFont typeface="Wingdings" panose="05000000000000000000" pitchFamily="2" charset="2"/>
              <a:buChar char="Ø"/>
            </a:pPr>
            <a:r>
              <a:rPr lang="fr-FR" sz="1400" b="1" dirty="0" smtClean="0">
                <a:solidFill>
                  <a:schemeClr val="tx1"/>
                </a:solidFill>
              </a:rPr>
              <a:t>Les </a:t>
            </a:r>
            <a:r>
              <a:rPr lang="fr-FR" sz="1400" b="1" dirty="0">
                <a:solidFill>
                  <a:schemeClr val="tx1"/>
                </a:solidFill>
              </a:rPr>
              <a:t>critères d’analyse des </a:t>
            </a:r>
            <a:r>
              <a:rPr lang="fr-FR" sz="1400" b="1" dirty="0" smtClean="0">
                <a:solidFill>
                  <a:schemeClr val="tx1"/>
                </a:solidFill>
              </a:rPr>
              <a:t>candidatures</a:t>
            </a:r>
          </a:p>
          <a:p>
            <a:pPr>
              <a:spcAft>
                <a:spcPts val="1200"/>
              </a:spcAft>
            </a:pPr>
            <a:endParaRPr lang="fr-FR" sz="200" dirty="0">
              <a:solidFill>
                <a:schemeClr val="tx1"/>
              </a:solidFill>
            </a:endParaRPr>
          </a:p>
          <a:p>
            <a:pPr marL="285750" indent="-285750">
              <a:spcAft>
                <a:spcPts val="1200"/>
              </a:spcAft>
              <a:buFont typeface="Wingdings" panose="05000000000000000000" pitchFamily="2" charset="2"/>
              <a:buChar char="Ø"/>
            </a:pPr>
            <a:r>
              <a:rPr lang="fr-FR" sz="1400" b="1" dirty="0">
                <a:solidFill>
                  <a:schemeClr val="tx1"/>
                </a:solidFill>
              </a:rPr>
              <a:t>Les modalités de </a:t>
            </a:r>
            <a:r>
              <a:rPr lang="fr-FR" sz="1400" b="1" dirty="0" smtClean="0">
                <a:solidFill>
                  <a:schemeClr val="tx1"/>
                </a:solidFill>
              </a:rPr>
              <a:t>candidature</a:t>
            </a:r>
          </a:p>
          <a:p>
            <a:pPr>
              <a:spcAft>
                <a:spcPts val="1200"/>
              </a:spcAft>
            </a:pPr>
            <a:endParaRPr lang="fr-FR" sz="200" dirty="0">
              <a:solidFill>
                <a:schemeClr val="tx1"/>
              </a:solidFill>
            </a:endParaRPr>
          </a:p>
          <a:p>
            <a:pPr marL="285750" indent="-285750">
              <a:spcAft>
                <a:spcPts val="1200"/>
              </a:spcAft>
              <a:buFont typeface="Wingdings" panose="05000000000000000000" pitchFamily="2" charset="2"/>
              <a:buChar char="Ø"/>
            </a:pPr>
            <a:r>
              <a:rPr lang="fr-FR" sz="1400" b="1" dirty="0">
                <a:solidFill>
                  <a:schemeClr val="tx1"/>
                </a:solidFill>
              </a:rPr>
              <a:t>Les chiffres clés de la formation  </a:t>
            </a:r>
            <a:endParaRPr lang="fr-FR" sz="1400" b="1" dirty="0" smtClean="0">
              <a:solidFill>
                <a:schemeClr val="tx1"/>
              </a:solidFill>
            </a:endParaRPr>
          </a:p>
          <a:p>
            <a:pPr>
              <a:spcAft>
                <a:spcPts val="1200"/>
              </a:spcAft>
            </a:pPr>
            <a:endParaRPr lang="fr-FR" sz="200" b="1" dirty="0"/>
          </a:p>
          <a:p>
            <a:pPr marL="285750" indent="-285750">
              <a:spcAft>
                <a:spcPts val="1200"/>
              </a:spcAft>
              <a:buFont typeface="Wingdings" panose="05000000000000000000" pitchFamily="2" charset="2"/>
              <a:buChar char="Ø"/>
            </a:pPr>
            <a:r>
              <a:rPr lang="fr-FR" sz="1400" b="1" dirty="0" smtClean="0">
                <a:solidFill>
                  <a:schemeClr val="tx1"/>
                </a:solidFill>
              </a:rPr>
              <a:t>Les </a:t>
            </a:r>
            <a:r>
              <a:rPr lang="fr-FR" sz="1400" b="1" dirty="0">
                <a:solidFill>
                  <a:schemeClr val="tx1"/>
                </a:solidFill>
              </a:rPr>
              <a:t>débouchés professionnels  </a:t>
            </a:r>
            <a:endParaRPr lang="fr-FR" sz="1400" b="1" dirty="0" smtClean="0">
              <a:solidFill>
                <a:schemeClr val="tx1"/>
              </a:solidFill>
            </a:endParaRPr>
          </a:p>
          <a:p>
            <a:pPr>
              <a:spcAft>
                <a:spcPts val="1200"/>
              </a:spcAft>
            </a:pPr>
            <a:endParaRPr lang="fr-FR" sz="200" dirty="0">
              <a:solidFill>
                <a:schemeClr val="tx1"/>
              </a:solidFill>
            </a:endParaRPr>
          </a:p>
          <a:p>
            <a:pPr marL="285750" indent="-285750">
              <a:spcAft>
                <a:spcPts val="1200"/>
              </a:spcAft>
              <a:buFont typeface="Wingdings" panose="05000000000000000000" pitchFamily="2" charset="2"/>
              <a:buChar char="Ø"/>
            </a:pPr>
            <a:r>
              <a:rPr lang="fr-FR" sz="1400" dirty="0">
                <a:solidFill>
                  <a:schemeClr val="tx1"/>
                </a:solidFill>
                <a:cs typeface="Arial"/>
              </a:rPr>
              <a:t> </a:t>
            </a:r>
            <a:r>
              <a:rPr lang="fr-FR" sz="1400" b="1" dirty="0">
                <a:solidFill>
                  <a:schemeClr val="tx1"/>
                </a:solidFill>
              </a:rPr>
              <a:t>Contact avec </a:t>
            </a:r>
            <a:r>
              <a:rPr lang="fr-FR" sz="1400" b="1" dirty="0" smtClean="0">
                <a:solidFill>
                  <a:schemeClr val="tx1"/>
                </a:solidFill>
              </a:rPr>
              <a:t>l’établissement</a:t>
            </a:r>
            <a:endParaRPr lang="fr-FR" sz="1400" dirty="0">
              <a:solidFill>
                <a:schemeClr val="tx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a:p>
        </p:txBody>
      </p:sp>
    </p:spTree>
    <p:extLst>
      <p:ext uri="{BB962C8B-B14F-4D97-AF65-F5344CB8AC3E}">
        <p14:creationId xmlns:p14="http://schemas.microsoft.com/office/powerpoint/2010/main" val="854584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6</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Je formule mes vœux et finalise mon </a:t>
            </a:r>
          </a:p>
          <a:p>
            <a:r>
              <a:rPr lang="fr-FR" sz="2800" b="1" dirty="0">
                <a:solidFill>
                  <a:schemeClr val="tx2"/>
                </a:solidFill>
              </a:rPr>
              <a:t>                dossier</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217894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05/02/2024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857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400" dirty="0">
                <a:latin typeface="Arial Rounded MT Bold" panose="020F0704030504030204" pitchFamily="34" charset="0"/>
              </a:rPr>
              <a:t>S’inscrire sur </a:t>
            </a:r>
            <a:r>
              <a:rPr lang="fr-FR" sz="2400" dirty="0" err="1">
                <a:latin typeface="Arial Rounded MT Bold" panose="020F0704030504030204" pitchFamily="34" charset="0"/>
              </a:rPr>
              <a:t>Parcoursup</a:t>
            </a:r>
            <a:endParaRPr lang="fr-FR" sz="2400" dirty="0">
              <a:latin typeface="Arial Rounded MT Bold" panose="020F0704030504030204" pitchFamily="34" charset="0"/>
            </a:endParaRPr>
          </a:p>
        </p:txBody>
      </p:sp>
      <p:sp>
        <p:nvSpPr>
          <p:cNvPr id="3" name="Espace réservé du contenu 2"/>
          <p:cNvSpPr>
            <a:spLocks noGrp="1"/>
          </p:cNvSpPr>
          <p:nvPr>
            <p:ph sz="quarter" idx="4294967295"/>
          </p:nvPr>
        </p:nvSpPr>
        <p:spPr>
          <a:xfrm>
            <a:off x="467542" y="1398104"/>
            <a:ext cx="8208914" cy="3348818"/>
          </a:xfrm>
        </p:spPr>
        <p:txBody>
          <a:bodyPr/>
          <a:lstStyle/>
          <a:p>
            <a:pPr lvl="0" defTabSz="457200">
              <a:spcBef>
                <a:spcPts val="600"/>
              </a:spcBef>
              <a:spcAft>
                <a:spcPts val="600"/>
              </a:spcAft>
              <a:buClr>
                <a:srgbClr val="FF0000"/>
              </a:buClr>
              <a:buSzPct val="100000"/>
            </a:pPr>
            <a:r>
              <a:rPr lang="fr-FR" sz="1600" dirty="0">
                <a:solidFill>
                  <a:schemeClr val="tx1"/>
                </a:solidFill>
                <a:latin typeface="Marianne" panose="02000000000000000000" pitchFamily="50" charset="0"/>
              </a:rPr>
              <a:t>Une </a:t>
            </a:r>
            <a:r>
              <a:rPr lang="fr-FR" sz="1600" b="1" u="sng" dirty="0">
                <a:solidFill>
                  <a:srgbClr val="417DC4"/>
                </a:solidFill>
                <a:latin typeface="Marianne" panose="02000000000000000000" pitchFamily="50" charset="0"/>
              </a:rPr>
              <a:t>adresse mail</a:t>
            </a:r>
            <a:r>
              <a:rPr lang="fr-FR" sz="1600" dirty="0">
                <a:solidFill>
                  <a:schemeClr val="tx1"/>
                </a:solidFill>
                <a:latin typeface="Marianne" panose="02000000000000000000" pitchFamily="50" charset="0"/>
              </a:rPr>
              <a:t> valide et consultée régulièrement : </a:t>
            </a:r>
            <a:r>
              <a:rPr lang="fr-FR" sz="1600" dirty="0">
                <a:solidFill>
                  <a:schemeClr val="bg1"/>
                </a:solidFill>
                <a:latin typeface="Marianne" panose="02000000000000000000" pitchFamily="50" charset="0"/>
              </a:rPr>
              <a:t> </a:t>
            </a:r>
            <a:r>
              <a:rPr lang="fr-FR" sz="1600" dirty="0">
                <a:solidFill>
                  <a:schemeClr val="tx1"/>
                </a:solidFill>
                <a:latin typeface="Marianne" panose="02000000000000000000" pitchFamily="50" charset="0"/>
              </a:rPr>
              <a:t>pour échanger et recevoir les informations sur votre dossier</a:t>
            </a:r>
          </a:p>
          <a:p>
            <a:pPr lvl="0" defTabSz="457200">
              <a:spcBef>
                <a:spcPts val="600"/>
              </a:spcBef>
              <a:spcAft>
                <a:spcPts val="600"/>
              </a:spcAft>
              <a:buClr>
                <a:srgbClr val="FF0000"/>
              </a:buClr>
              <a:buSzPct val="100000"/>
            </a:pPr>
            <a:endParaRPr lang="fr-FR" sz="1400" dirty="0">
              <a:solidFill>
                <a:schemeClr val="tx1"/>
              </a:solidFill>
              <a:latin typeface="Marianne" panose="02000000000000000000" pitchFamily="50" charset="0"/>
            </a:endParaRPr>
          </a:p>
          <a:p>
            <a:pPr lvl="0" defTabSz="457200">
              <a:spcBef>
                <a:spcPts val="600"/>
              </a:spcBef>
              <a:spcAft>
                <a:spcPts val="600"/>
              </a:spcAft>
              <a:buClr>
                <a:srgbClr val="FF0000"/>
              </a:buClr>
              <a:buSzPct val="100000"/>
            </a:pPr>
            <a:endParaRPr lang="fr-FR" sz="1600" dirty="0">
              <a:solidFill>
                <a:srgbClr val="3D566E"/>
              </a:solidFill>
              <a:latin typeface="Marianne" panose="02000000000000000000" pitchFamily="50" charset="0"/>
            </a:endParaRPr>
          </a:p>
          <a:p>
            <a:pPr lvl="0" defTabSz="457200">
              <a:spcBef>
                <a:spcPts val="600"/>
              </a:spcBef>
              <a:spcAft>
                <a:spcPts val="600"/>
              </a:spcAft>
              <a:buClr>
                <a:srgbClr val="FF0000"/>
              </a:buClr>
              <a:buSzPct val="100000"/>
            </a:pPr>
            <a:r>
              <a:rPr lang="fr-FR" sz="1600" b="1" u="sng" dirty="0">
                <a:solidFill>
                  <a:srgbClr val="417DC4"/>
                </a:solidFill>
                <a:latin typeface="Marianne" panose="02000000000000000000" pitchFamily="50" charset="0"/>
              </a:rPr>
              <a:t>L’INE</a:t>
            </a:r>
            <a:r>
              <a:rPr lang="fr-FR" sz="1600" b="1" dirty="0">
                <a:solidFill>
                  <a:srgbClr val="3D566E"/>
                </a:solidFill>
                <a:latin typeface="Marianne" panose="02000000000000000000" pitchFamily="50" charset="0"/>
              </a:rPr>
              <a:t> </a:t>
            </a:r>
            <a:r>
              <a:rPr lang="fr-FR" sz="1600" dirty="0">
                <a:solidFill>
                  <a:schemeClr val="tx1"/>
                </a:solidFill>
                <a:latin typeface="Marianne" panose="02000000000000000000" pitchFamily="50" charset="0"/>
              </a:rPr>
              <a:t>(identifiant national élève en lycée général, technologique ou professionnel) ou </a:t>
            </a:r>
            <a:r>
              <a:rPr lang="fr-FR" sz="1600" b="1" dirty="0">
                <a:solidFill>
                  <a:srgbClr val="417DC4"/>
                </a:solidFill>
                <a:latin typeface="Marianne" panose="02000000000000000000" pitchFamily="50" charset="0"/>
              </a:rPr>
              <a:t>INAA </a:t>
            </a:r>
            <a:r>
              <a:rPr lang="fr-FR" sz="1600" dirty="0">
                <a:solidFill>
                  <a:schemeClr val="tx1"/>
                </a:solidFill>
                <a:latin typeface="Marianne" panose="02000000000000000000" pitchFamily="50" charset="0"/>
              </a:rPr>
              <a:t>(en lycée agricole) : sur les bulletins scolaires ou le relevé de notes des épreuves anticipées du baccalauréat.</a:t>
            </a:r>
            <a:endParaRPr lang="fr-FR" sz="16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z="1400" b="1" smtClean="0">
                <a:solidFill>
                  <a:srgbClr val="62D57C"/>
                </a:solidFill>
              </a:rPr>
              <a:pPr/>
              <a:t>8</a:t>
            </a:fld>
            <a:endParaRPr lang="fr-FR" sz="1400" b="1" dirty="0">
              <a:solidFill>
                <a:srgbClr val="62D57C"/>
              </a:solidFill>
            </a:endParaRPr>
          </a:p>
        </p:txBody>
      </p:sp>
      <p:sp>
        <p:nvSpPr>
          <p:cNvPr id="4" name="Rectangle à coins arrondis 6">
            <a:extLst>
              <a:ext uri="{FF2B5EF4-FFF2-40B4-BE49-F238E27FC236}">
                <a16:creationId xmlns:a16="http://schemas.microsoft.com/office/drawing/2014/main" xmlns=""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no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à partir du 17 janvier 2024</a:t>
            </a:r>
          </a:p>
        </p:txBody>
      </p:sp>
      <p:sp>
        <p:nvSpPr>
          <p:cNvPr id="10" name="Rectangle à coins arrondis 9"/>
          <p:cNvSpPr/>
          <p:nvPr/>
        </p:nvSpPr>
        <p:spPr>
          <a:xfrm>
            <a:off x="467541" y="2063534"/>
            <a:ext cx="8208914" cy="397715"/>
          </a:xfrm>
          <a:prstGeom prst="roundRect">
            <a:avLst/>
          </a:prstGeom>
          <a:solidFill>
            <a:srgbClr val="D47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defTabSz="457200">
              <a:lnSpc>
                <a:spcPct val="90000"/>
              </a:lnSpc>
              <a:spcBef>
                <a:spcPts val="0"/>
              </a:spcBef>
              <a:spcAft>
                <a:spcPts val="0"/>
              </a:spcAft>
              <a:buSzPct val="100000"/>
              <a:buNone/>
              <a:defRPr/>
            </a:pPr>
            <a:r>
              <a:rPr lang="fr-FR" sz="1400" b="1" dirty="0">
                <a:solidFill>
                  <a:schemeClr val="bg1"/>
                </a:solidFill>
                <a:latin typeface="Arial Rounded MT Bold" panose="020F0704030504030204" pitchFamily="34" charset="0"/>
              </a:rPr>
              <a:t>Important :</a:t>
            </a:r>
            <a:r>
              <a:rPr lang="fr-FR" sz="1400" b="1" dirty="0">
                <a:solidFill>
                  <a:schemeClr val="bg1"/>
                </a:solidFill>
                <a:latin typeface="Marianne" panose="02000000000000000000" pitchFamily="50" charset="0"/>
              </a:rPr>
              <a:t> </a:t>
            </a:r>
            <a:r>
              <a:rPr lang="fr-FR" sz="1400" dirty="0">
                <a:solidFill>
                  <a:schemeClr val="bg1"/>
                </a:solidFill>
                <a:latin typeface="Marianne" panose="02000000000000000000" pitchFamily="50" charset="0"/>
              </a:rPr>
              <a:t>renseignez un numéro de portable pour recevoir les alertes envoyées par la plateforme</a:t>
            </a:r>
            <a:r>
              <a:rPr lang="fr-FR" sz="1400" i="1" dirty="0">
                <a:solidFill>
                  <a:schemeClr val="bg1"/>
                </a:solidFill>
                <a:latin typeface="Marianne" panose="02000000000000000000" pitchFamily="50" charset="0"/>
              </a:rPr>
              <a:t> </a:t>
            </a:r>
          </a:p>
        </p:txBody>
      </p:sp>
      <p:sp>
        <p:nvSpPr>
          <p:cNvPr id="11" name="Rectangle à coins arrondis 10"/>
          <p:cNvSpPr/>
          <p:nvPr/>
        </p:nvSpPr>
        <p:spPr>
          <a:xfrm>
            <a:off x="467540" y="3710608"/>
            <a:ext cx="8208915" cy="934279"/>
          </a:xfrm>
          <a:prstGeom prst="roundRect">
            <a:avLst/>
          </a:prstGeom>
          <a:solidFill>
            <a:srgbClr val="D47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defTabSz="457200">
              <a:lnSpc>
                <a:spcPct val="90000"/>
              </a:lnSpc>
              <a:spcBef>
                <a:spcPts val="0"/>
              </a:spcBef>
              <a:spcAft>
                <a:spcPts val="0"/>
              </a:spcAft>
              <a:buSzPct val="100000"/>
              <a:buNone/>
              <a:defRPr/>
            </a:pPr>
            <a:r>
              <a:rPr lang="fr-FR" sz="1400" kern="0" dirty="0">
                <a:solidFill>
                  <a:schemeClr val="bg1"/>
                </a:solidFill>
                <a:latin typeface="Marianne" panose="02000000000000000000" pitchFamily="50" charset="0"/>
              </a:rPr>
              <a:t>Conseil aux parents ou tuteurs légaux : </a:t>
            </a:r>
            <a:r>
              <a:rPr lang="fr-FR" sz="1400" b="1" kern="0" dirty="0">
                <a:solidFill>
                  <a:schemeClr val="bg1"/>
                </a:solidFill>
                <a:latin typeface="Marianne" panose="02000000000000000000" pitchFamily="50" charset="0"/>
              </a:rPr>
              <a:t>vous pouvez également renseigner votre email et numéro de portable dans le dossier de votre enfant pour recevoir messages et alertes Parcoursup. </a:t>
            </a:r>
            <a:r>
              <a:rPr lang="fr-FR" sz="1400" kern="0" dirty="0">
                <a:solidFill>
                  <a:schemeClr val="bg1"/>
                </a:solidFill>
                <a:latin typeface="Marianne" panose="02000000000000000000" pitchFamily="50" charset="0"/>
              </a:rPr>
              <a:t>Vous pourrez également recevoir des formations qui organisent des épreuves écrites/orales le rappel des échéances</a:t>
            </a:r>
            <a:r>
              <a:rPr lang="fr-FR" sz="1600" kern="0" dirty="0">
                <a:solidFill>
                  <a:schemeClr val="bg1"/>
                </a:solidFill>
                <a:latin typeface="Marianne" panose="02000000000000000000" pitchFamily="50" charset="0"/>
              </a:rPr>
              <a:t>. </a:t>
            </a:r>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583" y="910141"/>
            <a:ext cx="8424000" cy="301268"/>
          </a:xfrm>
        </p:spPr>
        <p:txBody>
          <a:bodyPr/>
          <a:lstStyle/>
          <a:p>
            <a:r>
              <a:rPr lang="fr-FR" sz="2000" dirty="0">
                <a:latin typeface="Arial Rounded MT Bold" panose="020F0704030504030204" pitchFamily="34" charset="0"/>
              </a:rPr>
              <a:t>Formuler vos vœux sur Parcoursup </a:t>
            </a:r>
          </a:p>
        </p:txBody>
      </p:sp>
      <p:sp>
        <p:nvSpPr>
          <p:cNvPr id="3" name="Espace réservé du contenu 2"/>
          <p:cNvSpPr>
            <a:spLocks noGrp="1"/>
          </p:cNvSpPr>
          <p:nvPr>
            <p:ph sz="quarter" idx="4294967295"/>
          </p:nvPr>
        </p:nvSpPr>
        <p:spPr>
          <a:xfrm>
            <a:off x="456067" y="1331930"/>
            <a:ext cx="8230357" cy="2849339"/>
          </a:xfrm>
        </p:spPr>
        <p:txBody>
          <a:bodyPr/>
          <a:lstStyle/>
          <a:p>
            <a:pPr defTabSz="457200">
              <a:spcBef>
                <a:spcPts val="600"/>
              </a:spcBef>
              <a:spcAft>
                <a:spcPts val="0"/>
              </a:spcAft>
              <a:buClr>
                <a:srgbClr val="FF0000"/>
              </a:buClr>
              <a:buSzPct val="100000"/>
              <a:defRPr/>
            </a:pPr>
            <a:r>
              <a:rPr lang="fr-FR" sz="1500" b="1" dirty="0">
                <a:solidFill>
                  <a:srgbClr val="417DC4"/>
                </a:solidFill>
                <a:latin typeface="Marianne" panose="02000000000000000000" pitchFamily="50" charset="0"/>
              </a:rPr>
              <a:t>Jusqu’à 10 vœux et 10 vœux supplémentaires pour des formations en apprentissage </a:t>
            </a:r>
          </a:p>
          <a:p>
            <a:pPr defTabSz="457200">
              <a:spcBef>
                <a:spcPts val="600"/>
              </a:spcBef>
              <a:spcAft>
                <a:spcPts val="600"/>
              </a:spcAft>
              <a:buClr>
                <a:srgbClr val="FF0000"/>
              </a:buClr>
              <a:buSzPct val="100000"/>
              <a:defRPr/>
            </a:pPr>
            <a:endParaRPr lang="fr-FR" sz="800" b="1" dirty="0">
              <a:solidFill>
                <a:srgbClr val="417DC4"/>
              </a:solidFill>
              <a:latin typeface="Marianne" panose="02000000000000000000" pitchFamily="50" charset="0"/>
            </a:endParaRPr>
          </a:p>
          <a:p>
            <a:pPr marL="90488" lvl="0" indent="-90488" algn="just" defTabSz="457200">
              <a:spcAft>
                <a:spcPts val="1200"/>
              </a:spcAft>
              <a:buSzPct val="100000"/>
              <a:buFont typeface="Arial" panose="020B0604020202020204" pitchFamily="34" charset="0"/>
              <a:buChar char="•"/>
              <a:defRPr/>
            </a:pPr>
            <a:r>
              <a:rPr lang="fr-FR" sz="1400" dirty="0">
                <a:solidFill>
                  <a:schemeClr val="tx1"/>
                </a:solidFill>
                <a:latin typeface="Marianne" panose="02000000000000000000" pitchFamily="50" charset="0"/>
              </a:rPr>
              <a:t> Pour des </a:t>
            </a:r>
            <a:r>
              <a:rPr lang="fr-FR" sz="1400" b="1" dirty="0">
                <a:solidFill>
                  <a:srgbClr val="1A199B"/>
                </a:solidFill>
                <a:latin typeface="Marianne" panose="02000000000000000000" pitchFamily="50" charset="0"/>
              </a:rPr>
              <a:t>formations sélectives</a:t>
            </a:r>
            <a:r>
              <a:rPr lang="fr-FR" sz="1400" b="1" dirty="0">
                <a:latin typeface="Marianne" panose="02000000000000000000" pitchFamily="50" charset="0"/>
              </a:rPr>
              <a:t> </a:t>
            </a:r>
            <a:r>
              <a:rPr lang="fr-FR" sz="1400" dirty="0">
                <a:solidFill>
                  <a:schemeClr val="tx1"/>
                </a:solidFill>
                <a:latin typeface="Marianne" panose="02000000000000000000" pitchFamily="50" charset="0"/>
              </a:rPr>
              <a:t>(Classes prépa, STS, IUT, écoles, IFSI, IEP…) et </a:t>
            </a:r>
            <a:r>
              <a:rPr lang="fr-FR" sz="1400" b="1" dirty="0">
                <a:solidFill>
                  <a:srgbClr val="1A199B"/>
                </a:solidFill>
                <a:latin typeface="Marianne" panose="02000000000000000000" pitchFamily="50" charset="0"/>
              </a:rPr>
              <a:t>non sélectives </a:t>
            </a:r>
            <a:r>
              <a:rPr lang="fr-FR" sz="1400" dirty="0">
                <a:solidFill>
                  <a:schemeClr val="tx1"/>
                </a:solidFill>
                <a:latin typeface="Marianne" panose="02000000000000000000" pitchFamily="50" charset="0"/>
              </a:rPr>
              <a:t>(licences, PASS)</a:t>
            </a:r>
            <a:endParaRPr lang="fr-FR" sz="1400" b="1" dirty="0">
              <a:solidFill>
                <a:schemeClr val="tx1"/>
              </a:solidFill>
              <a:latin typeface="Marianne" panose="02000000000000000000" pitchFamily="50" charset="0"/>
            </a:endParaRPr>
          </a:p>
          <a:p>
            <a:pPr marL="90488" lvl="0" indent="-90488" algn="just" defTabSz="457200">
              <a:spcBef>
                <a:spcPts val="600"/>
              </a:spcBef>
              <a:spcAft>
                <a:spcPts val="1200"/>
              </a:spcAft>
              <a:buSzPct val="100000"/>
              <a:buFont typeface="Arial" panose="020B0604020202020204" pitchFamily="34" charset="0"/>
              <a:buChar char="•"/>
              <a:defRPr/>
            </a:pPr>
            <a:r>
              <a:rPr lang="fr-FR" sz="1400" b="1" dirty="0">
                <a:solidFill>
                  <a:srgbClr val="1A199B"/>
                </a:solidFill>
                <a:latin typeface="Marianne" panose="02000000000000000000" pitchFamily="50" charset="0"/>
              </a:rPr>
              <a:t> Possibilité de faire des sous-vœux pour certaines filières  </a:t>
            </a:r>
            <a:r>
              <a:rPr lang="fr-FR" sz="1200" dirty="0">
                <a:solidFill>
                  <a:schemeClr val="tx1"/>
                </a:solidFill>
                <a:latin typeface="Marianne" panose="02000000000000000000" pitchFamily="50" charset="0"/>
              </a:rPr>
              <a:t>(prépas, BTS, BUT, école de commerce, d'ingénieurs, IFSI…) </a:t>
            </a:r>
          </a:p>
          <a:p>
            <a:pPr marL="90488" lvl="0" indent="-90488" algn="just" defTabSz="457200">
              <a:spcBef>
                <a:spcPts val="600"/>
              </a:spcBef>
              <a:spcAft>
                <a:spcPts val="1200"/>
              </a:spcAft>
              <a:buSzPct val="100000"/>
              <a:buFont typeface="Arial" panose="020B0604020202020204" pitchFamily="34" charset="0"/>
              <a:buChar char="•"/>
              <a:defRPr/>
            </a:pPr>
            <a:r>
              <a:rPr lang="fr-FR" sz="1400" b="1" dirty="0">
                <a:solidFill>
                  <a:srgbClr val="1A199B"/>
                </a:solidFill>
                <a:latin typeface="Marianne" panose="02000000000000000000" pitchFamily="50" charset="0"/>
              </a:rPr>
              <a:t> Les vœux ne sont pas hiérarchisés </a:t>
            </a:r>
            <a:r>
              <a:rPr lang="fr-FR" sz="1400" dirty="0">
                <a:solidFill>
                  <a:schemeClr val="tx1"/>
                </a:solidFill>
                <a:latin typeface="Marianne" panose="02000000000000000000" pitchFamily="50" charset="0"/>
              </a:rPr>
              <a:t>: une réponse est apportée pour chaque vœu formulé</a:t>
            </a:r>
          </a:p>
          <a:p>
            <a:pPr marL="90488" indent="-90488" algn="just" defTabSz="457200">
              <a:spcBef>
                <a:spcPts val="600"/>
              </a:spcBef>
              <a:spcAft>
                <a:spcPts val="1200"/>
              </a:spcAft>
              <a:buSzPct val="100000"/>
              <a:buFont typeface="Arial" panose="020B0604020202020204" pitchFamily="34" charset="0"/>
              <a:buChar char="•"/>
              <a:defRPr/>
            </a:pPr>
            <a:r>
              <a:rPr lang="fr-FR" sz="1400" b="1" dirty="0">
                <a:solidFill>
                  <a:srgbClr val="1A199B"/>
                </a:solidFill>
                <a:latin typeface="Marianne" panose="02000000000000000000" pitchFamily="50" charset="0"/>
              </a:rPr>
              <a:t> La date de formulation des vœux n’est pas prise en compte </a:t>
            </a:r>
            <a:r>
              <a:rPr lang="fr-FR" sz="1400" dirty="0">
                <a:solidFill>
                  <a:schemeClr val="tx1"/>
                </a:solidFill>
                <a:latin typeface="Marianne" panose="02000000000000000000" pitchFamily="50" charset="0"/>
              </a:rPr>
              <a:t>pour l’examen du dossier</a:t>
            </a:r>
          </a:p>
          <a:p>
            <a:pPr marL="90488" lvl="0" indent="-90488" algn="just" defTabSz="457200">
              <a:spcBef>
                <a:spcPts val="600"/>
              </a:spcBef>
              <a:spcAft>
                <a:spcPts val="800"/>
              </a:spcAft>
              <a:buSzPct val="100000"/>
              <a:buFont typeface="Arial" panose="020B0604020202020204" pitchFamily="34" charset="0"/>
              <a:buChar char="•"/>
              <a:tabLst>
                <a:tab pos="90488" algn="l"/>
              </a:tabLst>
              <a:defRPr/>
            </a:pPr>
            <a:r>
              <a:rPr lang="fr-FR" sz="1400" b="1" dirty="0">
                <a:solidFill>
                  <a:srgbClr val="1A199B"/>
                </a:solidFill>
                <a:latin typeface="Marianne" panose="02000000000000000000" pitchFamily="50" charset="0"/>
              </a:rPr>
              <a:t> Des vœux qui ne sont connus que de vous </a:t>
            </a:r>
            <a:r>
              <a:rPr lang="fr-FR" sz="1400" dirty="0">
                <a:solidFill>
                  <a:srgbClr val="1A199B"/>
                </a:solidFill>
                <a:latin typeface="Marianne" panose="02000000000000000000" pitchFamily="50" charset="0"/>
              </a:rPr>
              <a:t>: </a:t>
            </a:r>
            <a:r>
              <a:rPr lang="fr-FR" sz="1400" dirty="0">
                <a:solidFill>
                  <a:schemeClr val="tx1"/>
                </a:solidFill>
                <a:latin typeface="Marianne" panose="02000000000000000000" pitchFamily="50" charset="0"/>
              </a:rPr>
              <a:t>la formation ne connait que le vœu qui la concerne  </a:t>
            </a:r>
            <a:r>
              <a:rPr lang="fr-FR" sz="1200" dirty="0">
                <a:solidFill>
                  <a:schemeClr val="tx1"/>
                </a:solidFill>
                <a:latin typeface="Marianne" panose="02000000000000000000" pitchFamily="50" charset="0"/>
              </a:rPr>
              <a:t>(elle ne connait pas les autres vœux formulés  par le candidat)</a:t>
            </a:r>
          </a:p>
          <a:p>
            <a:pPr lvl="0" algn="just" defTabSz="457200">
              <a:spcBef>
                <a:spcPts val="600"/>
              </a:spcBef>
              <a:spcAft>
                <a:spcPts val="800"/>
              </a:spcAft>
              <a:buClr>
                <a:srgbClr val="FF0000"/>
              </a:buClr>
              <a:buSzPct val="100000"/>
              <a:defRPr/>
            </a:pPr>
            <a:endParaRPr lang="fr-FR" sz="1200" dirty="0">
              <a:solidFill>
                <a:schemeClr val="tx1"/>
              </a:solidFill>
              <a:latin typeface="Marianne" panose="02000000000000000000" pitchFamily="50" charset="0"/>
            </a:endParaRPr>
          </a:p>
          <a:p>
            <a:pPr lvl="0" defTabSz="457200">
              <a:spcBef>
                <a:spcPct val="20000"/>
              </a:spcBef>
              <a:spcAft>
                <a:spcPts val="0"/>
              </a:spcAft>
              <a:buClr>
                <a:srgbClr val="FF0000"/>
              </a:buClr>
              <a:buSzPct val="100000"/>
              <a:defRPr/>
            </a:pPr>
            <a:r>
              <a:rPr lang="fr-FR" dirty="0">
                <a:solidFill>
                  <a:srgbClr val="3D566E"/>
                </a:solidFill>
                <a:latin typeface="Calibri"/>
              </a:rPr>
              <a:t>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z="1400" b="1" smtClean="0">
                <a:solidFill>
                  <a:srgbClr val="62D57C"/>
                </a:solidFill>
              </a:rPr>
              <a:pPr/>
              <a:t>9</a:t>
            </a:fld>
            <a:endParaRPr lang="fr-FR" sz="1400" b="1" dirty="0">
              <a:solidFill>
                <a:srgbClr val="62D57C"/>
              </a:solidFill>
            </a:endParaRP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noFill/>
            <a:prstDash val="solid"/>
          </a:ln>
          <a:effectLst/>
        </p:spPr>
        <p:txBody>
          <a:bodyPr rtlCol="0" anchor="ctr"/>
          <a:lstStyle/>
          <a:p>
            <a:pPr algn="ctr"/>
            <a:r>
              <a:rPr lang="fr-FR" sz="1400" b="1" kern="0" dirty="0">
                <a:solidFill>
                  <a:srgbClr val="000091"/>
                </a:solidFill>
                <a:latin typeface="Arial Rounded MT Bold" panose="020F0704030504030204" pitchFamily="34" charset="0"/>
              </a:rPr>
              <a:t>entre le 17 janvier </a:t>
            </a:r>
          </a:p>
          <a:p>
            <a:pPr algn="ctr"/>
            <a:r>
              <a:rPr lang="fr-FR" sz="1400" b="1" kern="0" dirty="0">
                <a:solidFill>
                  <a:srgbClr val="000091"/>
                </a:solidFill>
                <a:latin typeface="Arial Rounded MT Bold" panose="020F0704030504030204" pitchFamily="34" charset="0"/>
              </a:rPr>
              <a:t>et le 14 mars 2024 inclus</a:t>
            </a:r>
          </a:p>
        </p:txBody>
      </p:sp>
      <p:sp>
        <p:nvSpPr>
          <p:cNvPr id="4" name="Rectangle à coins arrondis 3"/>
          <p:cNvSpPr/>
          <p:nvPr/>
        </p:nvSpPr>
        <p:spPr>
          <a:xfrm>
            <a:off x="456067" y="4446160"/>
            <a:ext cx="8231866" cy="578672"/>
          </a:xfrm>
          <a:prstGeom prst="roundRect">
            <a:avLst/>
          </a:prstGeom>
          <a:solidFill>
            <a:srgbClr val="D47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bg1"/>
                </a:solidFill>
                <a:latin typeface="Marianne" panose="02000000000000000000" pitchFamily="50" charset="0"/>
              </a:rPr>
              <a:t>Conseil :</a:t>
            </a:r>
            <a:r>
              <a:rPr lang="fr-FR" sz="1500" kern="0" dirty="0">
                <a:solidFill>
                  <a:schemeClr val="bg1"/>
                </a:solidFill>
                <a:latin typeface="Marianne" panose="02000000000000000000" pitchFamily="50" charset="0"/>
              </a:rPr>
              <a:t> </a:t>
            </a:r>
            <a:r>
              <a:rPr lang="fr-FR" sz="1500" b="1" kern="0" dirty="0">
                <a:solidFill>
                  <a:schemeClr val="bg1"/>
                </a:solidFill>
                <a:latin typeface="Marianne" panose="02000000000000000000" pitchFamily="50" charset="0"/>
              </a:rPr>
              <a:t>diversifiez vos vœux et </a:t>
            </a:r>
            <a:r>
              <a:rPr lang="fr-FR" sz="1500" b="1" u="sng" kern="0" dirty="0">
                <a:solidFill>
                  <a:schemeClr val="bg1"/>
                </a:solidFill>
                <a:latin typeface="Marianne" panose="02000000000000000000" pitchFamily="50" charset="0"/>
              </a:rPr>
              <a:t>évitez impérativement</a:t>
            </a:r>
            <a:r>
              <a:rPr lang="fr-FR" sz="1500" b="1" kern="0" dirty="0">
                <a:solidFill>
                  <a:schemeClr val="bg1"/>
                </a:solidFill>
                <a:latin typeface="Marianne" panose="02000000000000000000" pitchFamily="50" charset="0"/>
              </a:rPr>
              <a:t> de n’en formuler qu’un seul</a:t>
            </a:r>
            <a:r>
              <a:rPr lang="fr-FR" sz="1500" kern="0" dirty="0">
                <a:solidFill>
                  <a:schemeClr val="bg1"/>
                </a:solidFill>
                <a:latin typeface="Marianne" panose="02000000000000000000" pitchFamily="50" charset="0"/>
              </a:rPr>
              <a:t> (en 2023, les candidats ont confirmé 13 vœux en moyenne).</a:t>
            </a:r>
            <a:endParaRPr lang="fr-FR" sz="1500" dirty="0">
              <a:solidFill>
                <a:schemeClr val="bg1"/>
              </a:solidFill>
              <a:latin typeface="Marianne" panose="02000000000000000000" pitchFamily="50" charset="0"/>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5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5534</TotalTime>
  <Words>1861</Words>
  <Application>Microsoft Office PowerPoint</Application>
  <PresentationFormat>Affichage à l'écran (16:9)</PresentationFormat>
  <Paragraphs>327</Paragraphs>
  <Slides>29</Slides>
  <Notes>4</Notes>
  <HiddenSlides>0</HiddenSlides>
  <MMClips>0</MMClips>
  <ScaleCrop>false</ScaleCrop>
  <HeadingPairs>
    <vt:vector size="4" baseType="variant">
      <vt:variant>
        <vt:lpstr>Thème</vt:lpstr>
      </vt:variant>
      <vt:variant>
        <vt:i4>2</vt:i4>
      </vt:variant>
      <vt:variant>
        <vt:lpstr>Titres des diapositives</vt:lpstr>
      </vt:variant>
      <vt:variant>
        <vt:i4>29</vt:i4>
      </vt:variant>
    </vt:vector>
  </HeadingPairs>
  <TitlesOfParts>
    <vt:vector size="31" baseType="lpstr">
      <vt:lpstr>OPÉRATEURS</vt:lpstr>
      <vt:lpstr>5_OPÉRATEURS</vt:lpstr>
      <vt:lpstr>w</vt:lpstr>
      <vt:lpstr>Présentation PowerPoint</vt:lpstr>
      <vt:lpstr> Étape 1 : Je m’informe et je découvre les formations</vt:lpstr>
      <vt:lpstr>Présentation PowerPoint</vt:lpstr>
      <vt:lpstr>Présentation PowerPoint</vt:lpstr>
      <vt:lpstr>Présentation PowerPoint</vt:lpstr>
      <vt:lpstr>Présentation PowerPoint</vt:lpstr>
      <vt:lpstr>S’inscrire sur Parcoursup</vt:lpstr>
      <vt:lpstr>Formuler vos vœux sur Parcoursup </vt:lpstr>
      <vt:lpstr>Présentation PowerPoint</vt:lpstr>
      <vt:lpstr>Présentation PowerPoint</vt:lpstr>
      <vt:lpstr>Présentation PowerPoint</vt:lpstr>
      <vt:lpstr>Présentation PowerPoint</vt:lpstr>
      <vt:lpstr>Présentation PowerPoint</vt:lpstr>
      <vt:lpstr>Présentation PowerPoint</vt:lpstr>
      <vt:lpstr>Finaliser son dossier et confirmer vos vœux </vt:lpstr>
      <vt:lpstr>Récapitulatif des éléments transmis à chaque formation</vt:lpstr>
      <vt:lpstr>Présentation PowerPoint</vt:lpstr>
      <vt:lpstr>Étape 3 : consulter les réponses des formations et faire ses choix </vt:lpstr>
      <vt:lpstr>Présentation PowerPoint</vt:lpstr>
      <vt:lpstr>Du 30 mai au 12 juillet 2024  </vt:lpstr>
      <vt:lpstr>Présentation PowerPoint</vt:lpstr>
      <vt:lpstr>Présentation PowerPoint</vt:lpstr>
      <vt:lpstr>Présentation PowerPoint</vt:lpstr>
      <vt:lpstr>Présentation PowerPoint</vt:lpstr>
      <vt:lpstr>L’inscription administrative dans la formation choisie</vt:lpstr>
      <vt:lpstr>Présentation PowerPoint</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cp:lastModifiedBy>
  <cp:revision>318</cp:revision>
  <cp:lastPrinted>2024-01-22T08:50:30Z</cp:lastPrinted>
  <dcterms:created xsi:type="dcterms:W3CDTF">2020-10-27T08:44:50Z</dcterms:created>
  <dcterms:modified xsi:type="dcterms:W3CDTF">2024-02-05T15:16:54Z</dcterms:modified>
</cp:coreProperties>
</file>