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0" r:id="rId3"/>
    <p:sldId id="271" r:id="rId4"/>
    <p:sldId id="272" r:id="rId5"/>
    <p:sldId id="258" r:id="rId6"/>
    <p:sldId id="263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0B007-CE41-44AF-B5AD-C30C07D2B193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2A63-0111-44BF-A3BD-40F621E81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547F-C95D-4768-82FE-EF48494EBB2B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7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4476-6C97-43FB-B4B8-585CCF582DBC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D63D-B2F1-47D6-8CD8-B9E31B18B893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0C5C-F3CA-4774-A647-DC4787873B9D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34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CAF9-79D6-4DAA-BF0D-989EE1BDA611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4203-A275-4371-AD3D-AC24239148EE}" type="datetime1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A13-6A90-43AF-ADCE-278EB1B5ADDD}" type="datetime1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2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B3B2-A422-4B8E-8859-C2880C567780}" type="datetime1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73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99FB-0FBD-420F-9DB6-A80906401C7C}" type="datetime1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7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C216-97BF-4877-AEBD-8FBC73FB093E}" type="datetime1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CC14-FE82-4174-8F6E-4B0F6C452F84}" type="datetime1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9EA5-7955-4487-8B1A-BF9DA192BAF4}" type="datetime1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F25A-0F1B-4C6D-A9F9-67D8B0092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42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18" Type="http://schemas.openxmlformats.org/officeDocument/2006/relationships/image" Target="../media/image101.jpeg"/><Relationship Id="rId3" Type="http://schemas.openxmlformats.org/officeDocument/2006/relationships/image" Target="../media/image86.jpeg"/><Relationship Id="rId21" Type="http://schemas.openxmlformats.org/officeDocument/2006/relationships/image" Target="../media/image104.jpeg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17" Type="http://schemas.openxmlformats.org/officeDocument/2006/relationships/image" Target="../media/image100.jpeg"/><Relationship Id="rId2" Type="http://schemas.openxmlformats.org/officeDocument/2006/relationships/image" Target="../media/image85.jpeg"/><Relationship Id="rId16" Type="http://schemas.openxmlformats.org/officeDocument/2006/relationships/image" Target="../media/image99.jpeg"/><Relationship Id="rId20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5" Type="http://schemas.openxmlformats.org/officeDocument/2006/relationships/image" Target="../media/image98.jpeg"/><Relationship Id="rId23" Type="http://schemas.openxmlformats.org/officeDocument/2006/relationships/image" Target="../media/image106.jpeg"/><Relationship Id="rId10" Type="http://schemas.openxmlformats.org/officeDocument/2006/relationships/image" Target="../media/image93.jpeg"/><Relationship Id="rId19" Type="http://schemas.openxmlformats.org/officeDocument/2006/relationships/image" Target="../media/image102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Relationship Id="rId14" Type="http://schemas.openxmlformats.org/officeDocument/2006/relationships/image" Target="../media/image97.jpeg"/><Relationship Id="rId22" Type="http://schemas.openxmlformats.org/officeDocument/2006/relationships/image" Target="../media/image10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image" Target="../media/image123.jpeg"/><Relationship Id="rId3" Type="http://schemas.openxmlformats.org/officeDocument/2006/relationships/image" Target="../media/image108.jpeg"/><Relationship Id="rId21" Type="http://schemas.openxmlformats.org/officeDocument/2006/relationships/image" Target="../media/image126.pn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122.jpeg"/><Relationship Id="rId2" Type="http://schemas.openxmlformats.org/officeDocument/2006/relationships/image" Target="../media/image107.jpeg"/><Relationship Id="rId16" Type="http://schemas.openxmlformats.org/officeDocument/2006/relationships/image" Target="../media/image121.jpeg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5" Type="http://schemas.openxmlformats.org/officeDocument/2006/relationships/image" Target="../media/image120.jpeg"/><Relationship Id="rId10" Type="http://schemas.openxmlformats.org/officeDocument/2006/relationships/image" Target="../media/image115.jpeg"/><Relationship Id="rId19" Type="http://schemas.openxmlformats.org/officeDocument/2006/relationships/image" Target="../media/image124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Relationship Id="rId22" Type="http://schemas.openxmlformats.org/officeDocument/2006/relationships/image" Target="../media/image1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13" Type="http://schemas.openxmlformats.org/officeDocument/2006/relationships/image" Target="../media/image139.jpeg"/><Relationship Id="rId18" Type="http://schemas.openxmlformats.org/officeDocument/2006/relationships/image" Target="../media/image144.jpeg"/><Relationship Id="rId3" Type="http://schemas.openxmlformats.org/officeDocument/2006/relationships/image" Target="../media/image129.jpeg"/><Relationship Id="rId21" Type="http://schemas.openxmlformats.org/officeDocument/2006/relationships/image" Target="../media/image147.jpeg"/><Relationship Id="rId7" Type="http://schemas.openxmlformats.org/officeDocument/2006/relationships/image" Target="../media/image133.jpeg"/><Relationship Id="rId12" Type="http://schemas.openxmlformats.org/officeDocument/2006/relationships/image" Target="../media/image138.jpeg"/><Relationship Id="rId17" Type="http://schemas.openxmlformats.org/officeDocument/2006/relationships/image" Target="../media/image143.jpeg"/><Relationship Id="rId25" Type="http://schemas.openxmlformats.org/officeDocument/2006/relationships/image" Target="../media/image151.jpeg"/><Relationship Id="rId2" Type="http://schemas.openxmlformats.org/officeDocument/2006/relationships/image" Target="../media/image128.jpeg"/><Relationship Id="rId16" Type="http://schemas.openxmlformats.org/officeDocument/2006/relationships/image" Target="../media/image142.jpeg"/><Relationship Id="rId20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11" Type="http://schemas.openxmlformats.org/officeDocument/2006/relationships/image" Target="../media/image137.jpeg"/><Relationship Id="rId24" Type="http://schemas.openxmlformats.org/officeDocument/2006/relationships/image" Target="../media/image150.png"/><Relationship Id="rId5" Type="http://schemas.openxmlformats.org/officeDocument/2006/relationships/image" Target="../media/image131.jpeg"/><Relationship Id="rId15" Type="http://schemas.openxmlformats.org/officeDocument/2006/relationships/image" Target="../media/image141.jpeg"/><Relationship Id="rId23" Type="http://schemas.openxmlformats.org/officeDocument/2006/relationships/image" Target="../media/image149.jpeg"/><Relationship Id="rId10" Type="http://schemas.openxmlformats.org/officeDocument/2006/relationships/image" Target="../media/image136.jpeg"/><Relationship Id="rId19" Type="http://schemas.openxmlformats.org/officeDocument/2006/relationships/image" Target="../media/image145.jpe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Relationship Id="rId14" Type="http://schemas.openxmlformats.org/officeDocument/2006/relationships/image" Target="../media/image140.jpeg"/><Relationship Id="rId22" Type="http://schemas.openxmlformats.org/officeDocument/2006/relationships/image" Target="../media/image1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600" dirty="0" smtClean="0"/>
              <a:t>Les </a:t>
            </a:r>
            <a:r>
              <a:rPr lang="fr-FR" sz="1600" b="1" i="1" dirty="0"/>
              <a:t>arts appliqués et cultures artistiques</a:t>
            </a:r>
            <a:r>
              <a:rPr lang="fr-FR" sz="1600" dirty="0"/>
              <a:t> </a:t>
            </a:r>
            <a:r>
              <a:rPr lang="fr-FR" sz="1600" dirty="0" smtClean="0"/>
              <a:t>en lycée professionnel sont une </a:t>
            </a:r>
            <a:r>
              <a:rPr lang="fr-FR" sz="1600" b="1" i="1" dirty="0"/>
              <a:t>initiation au design</a:t>
            </a:r>
            <a:r>
              <a:rPr lang="fr-FR" sz="1600" dirty="0"/>
              <a:t>. </a:t>
            </a:r>
            <a:endParaRPr lang="fr-FR" sz="1600" dirty="0" smtClean="0"/>
          </a:p>
          <a:p>
            <a:pPr marL="0" indent="0" algn="ctr">
              <a:buNone/>
            </a:pPr>
            <a:r>
              <a:rPr lang="fr-FR" sz="1600" dirty="0" smtClean="0"/>
              <a:t>Cet enseignement prend appui </a:t>
            </a:r>
            <a:r>
              <a:rPr lang="fr-FR" sz="1600" dirty="0" smtClean="0"/>
              <a:t>sur </a:t>
            </a:r>
            <a:r>
              <a:rPr lang="fr-FR" sz="1600" dirty="0" smtClean="0"/>
              <a:t>les arts </a:t>
            </a:r>
            <a:r>
              <a:rPr lang="fr-FR" sz="1600" dirty="0"/>
              <a:t>plastiques et </a:t>
            </a:r>
            <a:r>
              <a:rPr lang="fr-FR" sz="1600" dirty="0" smtClean="0"/>
              <a:t>technologie vus au </a:t>
            </a:r>
            <a:r>
              <a:rPr lang="fr-FR" sz="1600" dirty="0"/>
              <a:t>collège</a:t>
            </a:r>
            <a:r>
              <a:rPr lang="fr-FR" sz="1600" dirty="0" smtClean="0"/>
              <a:t>. </a:t>
            </a:r>
          </a:p>
          <a:p>
            <a:pPr marL="0" indent="0" algn="ctr">
              <a:buNone/>
            </a:pPr>
            <a:endParaRPr lang="fr-FR" sz="1600" dirty="0" smtClean="0"/>
          </a:p>
          <a:p>
            <a:pPr marL="0" indent="0" algn="ctr">
              <a:buNone/>
            </a:pPr>
            <a:r>
              <a:rPr lang="fr-FR" sz="1600" dirty="0"/>
              <a:t>Le programme s’organise en </a:t>
            </a:r>
            <a:r>
              <a:rPr lang="fr-FR" sz="1600" b="1" i="1" dirty="0"/>
              <a:t>quatre </a:t>
            </a:r>
            <a:r>
              <a:rPr lang="fr-FR" sz="1600" b="1" i="1" dirty="0" smtClean="0"/>
              <a:t>pôles</a:t>
            </a:r>
            <a:r>
              <a:rPr lang="fr-FR" sz="1600" dirty="0" smtClean="0"/>
              <a:t> :</a:t>
            </a:r>
          </a:p>
          <a:p>
            <a:pPr marL="0" indent="0" algn="ctr">
              <a:buNone/>
            </a:pPr>
            <a:r>
              <a:rPr lang="fr-FR" sz="1600" i="1" dirty="0" smtClean="0"/>
              <a:t>Design </a:t>
            </a:r>
            <a:r>
              <a:rPr lang="fr-FR" sz="1600" i="1" dirty="0"/>
              <a:t>et culture appliqués au métier </a:t>
            </a:r>
            <a:endParaRPr lang="fr-FR" sz="1600" i="1" dirty="0" smtClean="0"/>
          </a:p>
          <a:p>
            <a:pPr marL="0" indent="0" algn="ctr">
              <a:buNone/>
            </a:pPr>
            <a:r>
              <a:rPr lang="fr-FR" sz="1600" i="1" dirty="0" smtClean="0"/>
              <a:t>Ouverture </a:t>
            </a:r>
            <a:r>
              <a:rPr lang="fr-FR" sz="1600" i="1" dirty="0"/>
              <a:t>artistique, culturelle et civique </a:t>
            </a:r>
            <a:endParaRPr lang="fr-FR" sz="1600" i="1" dirty="0" smtClean="0"/>
          </a:p>
          <a:p>
            <a:pPr marL="0" indent="0" algn="ctr">
              <a:buNone/>
            </a:pPr>
            <a:r>
              <a:rPr lang="fr-FR" sz="1600" i="1" dirty="0" smtClean="0"/>
              <a:t>S’approprier </a:t>
            </a:r>
            <a:r>
              <a:rPr lang="fr-FR" sz="1600" i="1" dirty="0"/>
              <a:t>une démarche de </a:t>
            </a:r>
            <a:r>
              <a:rPr lang="fr-FR" sz="1600" i="1" dirty="0" smtClean="0"/>
              <a:t>conception</a:t>
            </a:r>
          </a:p>
          <a:p>
            <a:pPr marL="0" indent="0" algn="ctr">
              <a:buNone/>
            </a:pPr>
            <a:r>
              <a:rPr lang="fr-FR" sz="1600" i="1" dirty="0" smtClean="0"/>
              <a:t>Communiquer </a:t>
            </a:r>
            <a:r>
              <a:rPr lang="fr-FR" sz="1600" i="1" dirty="0"/>
              <a:t>son analyse ou ses intentions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indent="0" algn="ctr">
              <a:buNone/>
            </a:pPr>
            <a:endParaRPr lang="fr-FR" sz="1600" dirty="0" smtClean="0"/>
          </a:p>
          <a:p>
            <a:pPr marL="0" indent="0" algn="ctr">
              <a:buNone/>
            </a:pPr>
            <a:r>
              <a:rPr lang="fr-FR" sz="1600" dirty="0" smtClean="0"/>
              <a:t>Les </a:t>
            </a:r>
            <a:r>
              <a:rPr lang="fr-FR" sz="1600" b="1" i="1" dirty="0" smtClean="0"/>
              <a:t>domaines abordés</a:t>
            </a:r>
            <a:r>
              <a:rPr lang="fr-FR" sz="1600" dirty="0" smtClean="0"/>
              <a:t> (en </a:t>
            </a:r>
            <a:r>
              <a:rPr lang="fr-FR" sz="1600" dirty="0"/>
              <a:t>relation avec le contexte </a:t>
            </a:r>
            <a:r>
              <a:rPr lang="fr-FR" sz="1600" dirty="0" smtClean="0"/>
              <a:t>professionnel) sont : </a:t>
            </a:r>
            <a:endParaRPr lang="fr-FR" sz="1600" dirty="0"/>
          </a:p>
          <a:p>
            <a:pPr marL="0" indent="0" algn="ctr">
              <a:buNone/>
            </a:pPr>
            <a:r>
              <a:rPr lang="fr-FR" sz="1600" dirty="0" smtClean="0"/>
              <a:t>le </a:t>
            </a:r>
            <a:r>
              <a:rPr lang="fr-FR" sz="1600" b="1" i="1" dirty="0"/>
              <a:t>design d’objet</a:t>
            </a:r>
            <a:r>
              <a:rPr lang="fr-FR" sz="1600" dirty="0"/>
              <a:t> (le design industriel, la mode et le textile, le design culinaire, etc.) </a:t>
            </a:r>
          </a:p>
          <a:p>
            <a:pPr marL="0" indent="0" algn="ctr">
              <a:buNone/>
            </a:pPr>
            <a:r>
              <a:rPr lang="fr-FR" sz="1600" dirty="0" smtClean="0"/>
              <a:t>le </a:t>
            </a:r>
            <a:r>
              <a:rPr lang="fr-FR" sz="1600" b="1" i="1" dirty="0"/>
              <a:t>design graphique</a:t>
            </a:r>
            <a:r>
              <a:rPr lang="fr-FR" sz="1600" dirty="0"/>
              <a:t> (les médias imprimés et numériques, le packaging, la publicité sur le lieu de vente, l’image fixe et animée, etc.) </a:t>
            </a:r>
          </a:p>
          <a:p>
            <a:pPr marL="0" indent="0" algn="ctr">
              <a:buNone/>
            </a:pPr>
            <a:r>
              <a:rPr lang="fr-FR" sz="1600" dirty="0" smtClean="0"/>
              <a:t>le </a:t>
            </a:r>
            <a:r>
              <a:rPr lang="fr-FR" sz="1600" b="1" i="1" dirty="0"/>
              <a:t>design d’espace</a:t>
            </a:r>
            <a:r>
              <a:rPr lang="fr-FR" sz="1600" dirty="0"/>
              <a:t> (l’espace de travail, le cadre de vie, l’urbanisme, le paysagisme, le patrimoine architectural, la scénographie, l’événementiel, etc</a:t>
            </a:r>
            <a:r>
              <a:rPr lang="fr-FR" sz="1600" dirty="0" smtClean="0"/>
              <a:t>.) </a:t>
            </a:r>
          </a:p>
          <a:p>
            <a:pPr marL="0" indent="0" algn="ctr">
              <a:buNone/>
            </a:pPr>
            <a:r>
              <a:rPr lang="fr-FR" sz="1600" dirty="0" smtClean="0"/>
              <a:t>l’</a:t>
            </a:r>
            <a:r>
              <a:rPr lang="fr-FR" sz="1600" b="1" i="1" dirty="0" smtClean="0"/>
              <a:t>artisanat </a:t>
            </a:r>
            <a:r>
              <a:rPr lang="fr-FR" sz="1600" b="1" i="1" dirty="0"/>
              <a:t>d’art </a:t>
            </a:r>
            <a:r>
              <a:rPr lang="fr-FR" sz="1600" dirty="0"/>
              <a:t>(dans certaines filières</a:t>
            </a:r>
            <a:r>
              <a:rPr lang="fr-FR" sz="1600" dirty="0" smtClean="0"/>
              <a:t>) </a:t>
            </a:r>
            <a:endParaRPr lang="fr-FR" sz="1600" dirty="0"/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808312" cy="1152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7"/>
            <a:ext cx="1044324" cy="12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6712"/>
            <a:ext cx="1329300" cy="12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8" y="5740932"/>
            <a:ext cx="1368151" cy="9390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73216"/>
            <a:ext cx="708750" cy="12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2104594" y="6056712"/>
            <a:ext cx="712801" cy="64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3239758" y="6056715"/>
            <a:ext cx="712801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4259476" y="6056711"/>
            <a:ext cx="712801" cy="64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5279194" y="6056707"/>
            <a:ext cx="712801" cy="64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6298912" y="6056703"/>
            <a:ext cx="712801" cy="64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7318630" y="6056699"/>
            <a:ext cx="712801" cy="648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808312" cy="1152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73216"/>
            <a:ext cx="708750" cy="12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2104594" y="6056712"/>
            <a:ext cx="712801" cy="64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3239758" y="6056715"/>
            <a:ext cx="712801" cy="64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4259476" y="6056711"/>
            <a:ext cx="712801" cy="64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5279194" y="6056707"/>
            <a:ext cx="712801" cy="64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6298912" y="6056703"/>
            <a:ext cx="712801" cy="64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7318630" y="6056699"/>
            <a:ext cx="712801" cy="64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109877" y="6056699"/>
            <a:ext cx="712801" cy="64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47312" y="6056698"/>
            <a:ext cx="712801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048000" cy="11399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06072"/>
            <a:ext cx="3048000" cy="137769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285293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92D050"/>
                </a:solidFill>
                <a:latin typeface="Impact" pitchFamily="34" charset="0"/>
              </a:rPr>
              <a:t>F</a:t>
            </a:r>
            <a:r>
              <a:rPr lang="fr-FR" sz="8000" b="1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fr-FR" sz="8000" b="1" dirty="0" smtClean="0">
                <a:solidFill>
                  <a:srgbClr val="00B0F0"/>
                </a:solidFill>
                <a:latin typeface="Impact" pitchFamily="34" charset="0"/>
              </a:rPr>
              <a:t>N</a:t>
            </a:r>
          </a:p>
          <a:p>
            <a:pPr algn="ctr"/>
            <a:endParaRPr lang="fr-FR" sz="7200" b="1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r>
              <a:rPr lang="fr-FR" sz="2400" b="1" dirty="0"/>
              <a:t>A très bientôt au lycée</a:t>
            </a:r>
            <a:endParaRPr lang="fr-FR" sz="2400" dirty="0"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9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/>
              <a:t>Les </a:t>
            </a:r>
            <a:r>
              <a:rPr lang="fr-FR" sz="1600" b="1" i="1" dirty="0"/>
              <a:t>arts appliqués </a:t>
            </a:r>
            <a:r>
              <a:rPr lang="fr-FR" sz="1600" dirty="0"/>
              <a:t>au lycée Condorcet, ce </a:t>
            </a:r>
            <a:r>
              <a:rPr lang="fr-FR" sz="1600" dirty="0" smtClean="0"/>
              <a:t>sont </a:t>
            </a:r>
            <a:r>
              <a:rPr lang="fr-FR" sz="1600" dirty="0"/>
              <a:t>: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Du </a:t>
            </a:r>
            <a:r>
              <a:rPr lang="fr-FR" sz="1600" b="1" i="1" dirty="0"/>
              <a:t>travail en interdisciplinarité</a:t>
            </a:r>
            <a:r>
              <a:rPr lang="fr-FR" sz="1600" dirty="0"/>
              <a:t> avec les professeurs des matières professionnelles et générales à travers </a:t>
            </a:r>
            <a:r>
              <a:rPr lang="fr-FR" sz="1600" b="1" i="1" dirty="0"/>
              <a:t>des projets</a:t>
            </a:r>
            <a:r>
              <a:rPr lang="fr-FR" sz="1600" dirty="0"/>
              <a:t> comme « </a:t>
            </a:r>
            <a:r>
              <a:rPr lang="fr-FR" sz="1600" dirty="0" err="1"/>
              <a:t>Musiq’Act</a:t>
            </a:r>
            <a:r>
              <a:rPr lang="fr-FR" sz="1600" dirty="0"/>
              <a:t> » avec l’orchestre symphonique Divertimento établi à Stains ou le CRC de Limay (Conservatoire à Rayonnement Communal) de Limay (projet pour la rentrée 2020</a:t>
            </a:r>
            <a:r>
              <a:rPr lang="fr-FR" sz="1600" dirty="0" smtClean="0"/>
              <a:t>)…</a:t>
            </a:r>
          </a:p>
          <a:p>
            <a:pPr algn="just">
              <a:buFontTx/>
              <a:buChar char="-"/>
            </a:pPr>
            <a:r>
              <a:rPr lang="fr-FR" sz="1600" dirty="0"/>
              <a:t>La </a:t>
            </a:r>
            <a:r>
              <a:rPr lang="fr-FR" sz="1600" b="1" i="1" dirty="0"/>
              <a:t>participation à des concours</a:t>
            </a:r>
            <a:r>
              <a:rPr lang="fr-FR" sz="1600" dirty="0"/>
              <a:t> régionaux « </a:t>
            </a:r>
            <a:r>
              <a:rPr lang="fr-FR" sz="1600" dirty="0" err="1"/>
              <a:t>Mix’Art</a:t>
            </a:r>
            <a:r>
              <a:rPr lang="fr-FR" sz="1600" dirty="0"/>
              <a:t> à l’école » avec la réalisation de plusieurs fresques « </a:t>
            </a:r>
            <a:r>
              <a:rPr lang="fr-FR" sz="1600" dirty="0" smtClean="0"/>
              <a:t>Street-Art</a:t>
            </a:r>
            <a:r>
              <a:rPr lang="fr-FR" sz="1600" dirty="0"/>
              <a:t> » sur des thèmes comme le développement durable, le vivre ensemble, la fraternité, la liberté</a:t>
            </a:r>
            <a:r>
              <a:rPr lang="fr-FR" sz="1600" dirty="0" smtClean="0"/>
              <a:t>…</a:t>
            </a:r>
            <a:endParaRPr lang="fr-FR" sz="1600" dirty="0"/>
          </a:p>
          <a:p>
            <a:pPr algn="just">
              <a:buFontTx/>
              <a:buChar char="-"/>
            </a:pPr>
            <a:r>
              <a:rPr lang="fr-FR" sz="1600" dirty="0" smtClean="0"/>
              <a:t>La </a:t>
            </a:r>
            <a:r>
              <a:rPr lang="fr-FR" sz="1600" b="1" i="1" dirty="0"/>
              <a:t>participation </a:t>
            </a:r>
            <a:r>
              <a:rPr lang="fr-FR" sz="1600" b="1" i="1" dirty="0" smtClean="0"/>
              <a:t>à la vie du lycée</a:t>
            </a:r>
            <a:r>
              <a:rPr lang="fr-FR" sz="1600" dirty="0" smtClean="0"/>
              <a:t> : journée </a:t>
            </a:r>
            <a:r>
              <a:rPr lang="fr-FR" sz="1600" dirty="0"/>
              <a:t>Portes Ouvertes, organisation du Bal de fin d’année, remise des diplômes, école ouverte…</a:t>
            </a:r>
          </a:p>
          <a:p>
            <a:pPr algn="just">
              <a:buFontTx/>
              <a:buChar char="-"/>
            </a:pPr>
            <a:r>
              <a:rPr lang="fr-FR" sz="1600" dirty="0"/>
              <a:t>Des </a:t>
            </a:r>
            <a:r>
              <a:rPr lang="fr-FR" sz="1600" b="1" i="1" dirty="0"/>
              <a:t>expositions régulières</a:t>
            </a:r>
            <a:r>
              <a:rPr lang="fr-FR" sz="1600" dirty="0"/>
              <a:t> des travaux d’élèves dans le hall du lycée</a:t>
            </a:r>
          </a:p>
          <a:p>
            <a:pPr algn="just">
              <a:buFontTx/>
              <a:buChar char="-"/>
            </a:pPr>
            <a:r>
              <a:rPr lang="fr-FR" sz="1600" dirty="0"/>
              <a:t>Des </a:t>
            </a:r>
            <a:r>
              <a:rPr lang="fr-FR" sz="1600" b="1" i="1" dirty="0" smtClean="0"/>
              <a:t>rencontres-ateliers</a:t>
            </a:r>
            <a:r>
              <a:rPr lang="fr-FR" sz="1600" dirty="0" smtClean="0"/>
              <a:t> </a:t>
            </a:r>
            <a:r>
              <a:rPr lang="fr-FR" sz="1600" dirty="0"/>
              <a:t>avec </a:t>
            </a:r>
            <a:r>
              <a:rPr lang="fr-FR" sz="1600" dirty="0" smtClean="0"/>
              <a:t>divers intervenants extérieurs (musiciens</a:t>
            </a:r>
            <a:r>
              <a:rPr lang="fr-FR" sz="1600" dirty="0"/>
              <a:t>, </a:t>
            </a:r>
            <a:r>
              <a:rPr lang="fr-FR" sz="1600" dirty="0" smtClean="0"/>
              <a:t>cheffe d’orchestre, régisseuse, calligraphe</a:t>
            </a:r>
            <a:r>
              <a:rPr lang="fr-FR" sz="1600" dirty="0"/>
              <a:t>, dessinateur, artiste-peintre</a:t>
            </a:r>
            <a:r>
              <a:rPr lang="fr-FR" sz="1600" dirty="0" smtClean="0"/>
              <a:t>…)</a:t>
            </a:r>
          </a:p>
          <a:p>
            <a:pPr algn="just">
              <a:buFontTx/>
              <a:buChar char="-"/>
            </a:pPr>
            <a:r>
              <a:rPr lang="fr-FR" sz="1600" dirty="0"/>
              <a:t>Des </a:t>
            </a:r>
            <a:r>
              <a:rPr lang="fr-FR" sz="1600" b="1" i="1" dirty="0"/>
              <a:t>visites de musées</a:t>
            </a:r>
            <a:r>
              <a:rPr lang="fr-FR" sz="1600" dirty="0"/>
              <a:t> organisées en fonction des expositions temporaires ou collections (Cité de l’immigration, Musée des Arts ludiques, Musée du Quai Branly-Jacques Chirac, Institut du Monde Arabe, Musée des Arts décoratifs, Musée du Chocolat, Centre Pompidou</a:t>
            </a:r>
            <a:r>
              <a:rPr lang="fr-FR" sz="1600" dirty="0" smtClean="0"/>
              <a:t>…)</a:t>
            </a:r>
            <a:endParaRPr lang="fr-FR" sz="1600" dirty="0"/>
          </a:p>
          <a:p>
            <a:pPr algn="just">
              <a:buFontTx/>
              <a:buChar char="-"/>
            </a:pPr>
            <a:r>
              <a:rPr lang="fr-FR" sz="1600" dirty="0"/>
              <a:t>Des </a:t>
            </a:r>
            <a:r>
              <a:rPr lang="fr-FR" sz="1600" b="1" i="1" dirty="0" smtClean="0"/>
              <a:t>sorties</a:t>
            </a:r>
            <a:r>
              <a:rPr lang="fr-FR" sz="1600" dirty="0"/>
              <a:t> </a:t>
            </a:r>
            <a:r>
              <a:rPr lang="fr-FR" sz="1600" b="1" i="1" dirty="0" smtClean="0"/>
              <a:t>culturelles</a:t>
            </a:r>
            <a:r>
              <a:rPr lang="fr-FR" sz="1600" dirty="0" smtClean="0"/>
              <a:t> : Montmartre</a:t>
            </a:r>
            <a:r>
              <a:rPr lang="fr-FR" sz="1600" dirty="0"/>
              <a:t>, </a:t>
            </a:r>
            <a:r>
              <a:rPr lang="fr-FR" sz="1600" dirty="0" smtClean="0"/>
              <a:t>Musée </a:t>
            </a:r>
            <a:r>
              <a:rPr lang="fr-FR" sz="1600" dirty="0"/>
              <a:t>Maurice Blanc à Etretat, </a:t>
            </a:r>
            <a:r>
              <a:rPr lang="fr-FR" sz="1600" dirty="0" smtClean="0"/>
              <a:t>Jardins </a:t>
            </a:r>
            <a:r>
              <a:rPr lang="fr-FR" sz="1600" dirty="0"/>
              <a:t>de Monet à Giverny, </a:t>
            </a:r>
            <a:r>
              <a:rPr lang="fr-FR" sz="1600" dirty="0" smtClean="0"/>
              <a:t>Château </a:t>
            </a:r>
            <a:r>
              <a:rPr lang="fr-FR" sz="1600" dirty="0"/>
              <a:t>de La Roche-Guyon</a:t>
            </a:r>
            <a:r>
              <a:rPr lang="fr-FR" sz="1600" dirty="0" smtClean="0"/>
              <a:t>…</a:t>
            </a:r>
            <a:endParaRPr lang="fr-FR" sz="1600" dirty="0"/>
          </a:p>
          <a:p>
            <a:pPr algn="just">
              <a:buFontTx/>
              <a:buChar char="-"/>
            </a:pPr>
            <a:endParaRPr lang="fr-FR" sz="1600" dirty="0"/>
          </a:p>
          <a:p>
            <a:pPr algn="just">
              <a:buFontTx/>
              <a:buChar char="-"/>
            </a:pP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277915" cy="126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4" y="296712"/>
            <a:ext cx="1460282" cy="1080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808312" cy="115212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44" y="1494480"/>
            <a:ext cx="1440000" cy="10800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67" y="257866"/>
            <a:ext cx="1503968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95" y="1494480"/>
            <a:ext cx="2186573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34" y="1494480"/>
            <a:ext cx="2684522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1536"/>
            <a:ext cx="1674509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1536"/>
            <a:ext cx="1985914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4" y="2701536"/>
            <a:ext cx="1440000" cy="108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" y="1494480"/>
            <a:ext cx="1440000" cy="108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49" y="2701536"/>
            <a:ext cx="759375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67286" y="2701536"/>
            <a:ext cx="200917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Le lycée Condorcet a été lauréat 5 fois</a:t>
            </a:r>
          </a:p>
          <a:p>
            <a:pPr algn="ctr"/>
            <a:r>
              <a:rPr lang="fr-FR" sz="1600" dirty="0" smtClean="0"/>
              <a:t> au concours </a:t>
            </a:r>
          </a:p>
          <a:p>
            <a:pPr algn="ctr"/>
            <a:r>
              <a:rPr lang="fr-FR" sz="1600" dirty="0" smtClean="0"/>
              <a:t>MIX’ART</a:t>
            </a:r>
            <a:endParaRPr lang="fr-FR" sz="16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3933056"/>
            <a:ext cx="1440000" cy="108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72" y="3933056"/>
            <a:ext cx="1580272" cy="108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2" y="3933056"/>
            <a:ext cx="810000" cy="108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56" y="3933056"/>
            <a:ext cx="1440000" cy="1080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9449" y="3935838"/>
            <a:ext cx="2528375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Orchestre symphonique DIVERTIMENTO</a:t>
            </a:r>
          </a:p>
          <a:p>
            <a:pPr algn="ctr"/>
            <a:r>
              <a:rPr lang="fr-FR" sz="1600" dirty="0" smtClean="0"/>
              <a:t>Concert</a:t>
            </a:r>
          </a:p>
          <a:p>
            <a:pPr algn="ctr"/>
            <a:r>
              <a:rPr lang="fr-FR" sz="1600" dirty="0" smtClean="0"/>
              <a:t> Atelier percussions</a:t>
            </a:r>
            <a:endParaRPr lang="fr-FR" sz="16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13" y="262986"/>
            <a:ext cx="1447943" cy="108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" y="5183440"/>
            <a:ext cx="1440000" cy="108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56" y="5157312"/>
            <a:ext cx="810000" cy="108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6" y="5176104"/>
            <a:ext cx="1440000" cy="108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0" y="5183440"/>
            <a:ext cx="1440000" cy="1080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211977" y="5167326"/>
            <a:ext cx="2528375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Atelier</a:t>
            </a:r>
          </a:p>
          <a:p>
            <a:pPr algn="ctr"/>
            <a:r>
              <a:rPr lang="fr-FR" sz="1600" dirty="0" smtClean="0"/>
              <a:t>Calligraphie</a:t>
            </a:r>
          </a:p>
          <a:p>
            <a:pPr algn="ctr"/>
            <a:endParaRPr lang="fr-FR" sz="1600" dirty="0"/>
          </a:p>
        </p:txBody>
      </p:sp>
      <p:sp>
        <p:nvSpPr>
          <p:cNvPr id="39" name="Rectangle 38"/>
          <p:cNvSpPr/>
          <p:nvPr/>
        </p:nvSpPr>
        <p:spPr>
          <a:xfrm>
            <a:off x="473730" y="257866"/>
            <a:ext cx="496447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Projets - Rencontres - Initiation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94480"/>
            <a:ext cx="1440000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" y="1494480"/>
            <a:ext cx="1440000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94480"/>
            <a:ext cx="144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32" y="1494480"/>
            <a:ext cx="1440000" cy="108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32240" y="1517118"/>
            <a:ext cx="200917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Cité de l’Immigration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Porte dorée</a:t>
            </a:r>
          </a:p>
          <a:p>
            <a:pPr algn="ctr"/>
            <a:r>
              <a:rPr lang="fr-FR" sz="1600" dirty="0" smtClean="0"/>
              <a:t>Paris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44" y="2743954"/>
            <a:ext cx="1440000" cy="108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8018" y="2746736"/>
            <a:ext cx="200917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Esplanade du Louvre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Musée Art ludique</a:t>
            </a:r>
          </a:p>
          <a:p>
            <a:pPr algn="ctr"/>
            <a:endParaRPr lang="fr-FR" sz="16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64" y="2746736"/>
            <a:ext cx="1920000" cy="10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" y="3933056"/>
            <a:ext cx="1440000" cy="108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1440000" cy="108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10" y="3943384"/>
            <a:ext cx="754382" cy="108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7" y="3943384"/>
            <a:ext cx="754991" cy="108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6" y="5157192"/>
            <a:ext cx="1440000" cy="108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72" y="5157192"/>
            <a:ext cx="1440000" cy="108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48" y="5157192"/>
            <a:ext cx="1440000" cy="108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07" y="5183448"/>
            <a:ext cx="1802157" cy="1080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91880" y="3946166"/>
            <a:ext cx="187220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La maison de</a:t>
            </a:r>
          </a:p>
          <a:p>
            <a:pPr algn="ctr"/>
            <a:r>
              <a:rPr lang="fr-FR" sz="1600" dirty="0" smtClean="0"/>
              <a:t>Maurice Blanc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Etretat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8018" y="5157192"/>
            <a:ext cx="158370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Mont</a:t>
            </a:r>
          </a:p>
          <a:p>
            <a:pPr algn="ctr"/>
            <a:r>
              <a:rPr lang="fr-FR" sz="1600" dirty="0" smtClean="0"/>
              <a:t>Saint-Michel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La Roche-Guyon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Sorties culturelles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7298889" y="3949622"/>
            <a:ext cx="1449575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Cours en </a:t>
            </a:r>
            <a:r>
              <a:rPr lang="fr-FR" sz="1600" dirty="0" err="1" smtClean="0"/>
              <a:t>Inter-disciplinarité</a:t>
            </a:r>
            <a:endParaRPr lang="fr-FR" sz="1600" dirty="0" smtClean="0"/>
          </a:p>
          <a:p>
            <a:pPr algn="ctr"/>
            <a:r>
              <a:rPr lang="fr-FR" sz="1600" dirty="0" smtClean="0"/>
              <a:t> Français</a:t>
            </a:r>
          </a:p>
          <a:p>
            <a:pPr algn="ctr"/>
            <a:r>
              <a:rPr lang="fr-FR" sz="1600" dirty="0" smtClean="0"/>
              <a:t>Arts appliqués</a:t>
            </a:r>
            <a:endParaRPr lang="fr-FR" sz="1600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24" y="2743954"/>
            <a:ext cx="265688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88680"/>
            <a:ext cx="810000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" y="1484784"/>
            <a:ext cx="1440000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07" y="2688680"/>
            <a:ext cx="1440000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2400" y="2823680"/>
            <a:ext cx="1080000" cy="81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64" y="1513384"/>
            <a:ext cx="1440000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3696" y="2803438"/>
            <a:ext cx="1080000" cy="81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78726"/>
            <a:ext cx="1440000" cy="108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47" y="2680696"/>
            <a:ext cx="1440000" cy="108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590156" cy="10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" y="2688680"/>
            <a:ext cx="773806" cy="108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Musée du Chocolat - </a:t>
            </a:r>
            <a:r>
              <a:rPr lang="fr-FR" sz="2400" b="1" dirty="0" err="1" smtClean="0"/>
              <a:t>Choco</a:t>
            </a:r>
            <a:r>
              <a:rPr lang="fr-FR" sz="2400" b="1" dirty="0" smtClean="0"/>
              <a:t> Story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79" y="3933056"/>
            <a:ext cx="1701080" cy="10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3" y="3933056"/>
            <a:ext cx="1528726" cy="108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1675510" cy="108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79" y="3933056"/>
            <a:ext cx="1657517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3730" y="3933056"/>
            <a:ext cx="126418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En cours</a:t>
            </a:r>
          </a:p>
          <a:p>
            <a:pPr algn="ctr"/>
            <a:r>
              <a:rPr lang="fr-FR" sz="1600" dirty="0" smtClean="0"/>
              <a:t>Réalisation</a:t>
            </a:r>
          </a:p>
          <a:p>
            <a:pPr algn="ctr"/>
            <a:r>
              <a:rPr lang="fr-FR" sz="1600" dirty="0" smtClean="0"/>
              <a:t>de</a:t>
            </a:r>
          </a:p>
          <a:p>
            <a:pPr algn="ctr"/>
            <a:r>
              <a:rPr lang="fr-FR" sz="1600" dirty="0" smtClean="0"/>
              <a:t>Packaging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1237" y="1484784"/>
            <a:ext cx="4422971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Découverte de l’histoire du chocolat</a:t>
            </a:r>
          </a:p>
          <a:p>
            <a:pPr algn="ctr"/>
            <a:r>
              <a:rPr lang="fr-FR" sz="1600" dirty="0" smtClean="0"/>
              <a:t>Dégustation</a:t>
            </a:r>
          </a:p>
          <a:p>
            <a:pPr algn="ctr"/>
            <a:r>
              <a:rPr lang="fr-FR" sz="1600" dirty="0" smtClean="0"/>
              <a:t>Cours en interdisciplinarité</a:t>
            </a:r>
          </a:p>
          <a:p>
            <a:pPr algn="ctr"/>
            <a:r>
              <a:rPr lang="fr-FR" sz="1600" dirty="0" smtClean="0"/>
              <a:t> Vente - Commerce - Arts appliqués </a:t>
            </a:r>
            <a:endParaRPr lang="fr-FR" sz="16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" y="5157192"/>
            <a:ext cx="1440000" cy="108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38" y="5157192"/>
            <a:ext cx="1440000" cy="1080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74134" y="5157192"/>
            <a:ext cx="346822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Animer les murs du lycée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dirty="0"/>
              <a:t>e</a:t>
            </a:r>
            <a:r>
              <a:rPr lang="fr-FR" sz="1600" dirty="0" smtClean="0"/>
              <a:t>n fonction </a:t>
            </a:r>
          </a:p>
          <a:p>
            <a:pPr algn="ctr"/>
            <a:r>
              <a:rPr lang="fr-FR" sz="1600" dirty="0" smtClean="0"/>
              <a:t>des événements de l’année </a:t>
            </a:r>
            <a:endParaRPr lang="fr-FR" sz="1600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5</a:t>
            </a:fld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4410"/>
            <a:ext cx="858168" cy="108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157192"/>
            <a:ext cx="6075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359" y="1490912"/>
            <a:ext cx="1508561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Logos</a:t>
            </a:r>
          </a:p>
          <a:p>
            <a:pPr algn="ctr"/>
            <a:r>
              <a:rPr lang="fr-FR" sz="1600" dirty="0" smtClean="0"/>
              <a:t>Monogrammes</a:t>
            </a:r>
          </a:p>
          <a:p>
            <a:pPr algn="ctr"/>
            <a:r>
              <a:rPr lang="fr-FR" sz="1600" dirty="0" smtClean="0"/>
              <a:t>Illustrations</a:t>
            </a:r>
          </a:p>
          <a:p>
            <a:pPr algn="ctr"/>
            <a:endParaRPr lang="fr-FR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71584" y="2746736"/>
            <a:ext cx="200917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Analyse </a:t>
            </a:r>
            <a:r>
              <a:rPr lang="fr-FR" sz="1600" dirty="0" smtClean="0"/>
              <a:t>formelle</a:t>
            </a:r>
          </a:p>
          <a:p>
            <a:pPr algn="ctr"/>
            <a:r>
              <a:rPr lang="fr-FR" sz="1600" dirty="0" smtClean="0"/>
              <a:t>et fonctionnelle</a:t>
            </a:r>
          </a:p>
          <a:p>
            <a:pPr algn="ctr"/>
            <a:r>
              <a:rPr lang="fr-FR" sz="1600" dirty="0" smtClean="0"/>
              <a:t>d’un </a:t>
            </a:r>
            <a:r>
              <a:rPr lang="fr-FR" sz="1600" dirty="0" smtClean="0"/>
              <a:t>produit</a:t>
            </a:r>
          </a:p>
          <a:p>
            <a:pPr algn="ctr"/>
            <a:r>
              <a:rPr lang="fr-FR" sz="1600" dirty="0" smtClean="0"/>
              <a:t>Trousse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6420" y="3936436"/>
            <a:ext cx="177267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Réalisation </a:t>
            </a:r>
          </a:p>
          <a:p>
            <a:pPr algn="ctr"/>
            <a:r>
              <a:rPr lang="fr-FR" sz="1600" dirty="0" smtClean="0"/>
              <a:t>de</a:t>
            </a:r>
          </a:p>
          <a:p>
            <a:pPr algn="ctr"/>
            <a:r>
              <a:rPr lang="fr-FR" sz="1600" dirty="0" smtClean="0"/>
              <a:t>Sacs en papier</a:t>
            </a:r>
          </a:p>
          <a:p>
            <a:pPr algn="ctr"/>
            <a:endParaRPr lang="fr-FR" sz="16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294006" y="5157192"/>
            <a:ext cx="224122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La laïcité à l’école</a:t>
            </a:r>
          </a:p>
          <a:p>
            <a:pPr algn="ctr"/>
            <a:r>
              <a:rPr lang="fr-FR" sz="1600" dirty="0" smtClean="0"/>
              <a:t>Pochoirs</a:t>
            </a:r>
          </a:p>
          <a:p>
            <a:pPr algn="ctr"/>
            <a:r>
              <a:rPr lang="fr-FR" sz="1600" dirty="0" smtClean="0"/>
              <a:t>Recyclage</a:t>
            </a:r>
          </a:p>
          <a:p>
            <a:pPr algn="ctr"/>
            <a:r>
              <a:rPr lang="fr-FR" sz="1600" dirty="0" smtClean="0"/>
              <a:t>Marché solidaire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Travaux élèves 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6012160" y="3936436"/>
            <a:ext cx="90691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Timbres</a:t>
            </a:r>
          </a:p>
          <a:p>
            <a:pPr algn="ctr"/>
            <a:r>
              <a:rPr lang="fr-FR" sz="1600" dirty="0" smtClean="0"/>
              <a:t>2020</a:t>
            </a:r>
          </a:p>
          <a:p>
            <a:pPr algn="ctr"/>
            <a:endParaRPr lang="fr-FR" sz="16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786" y="1625912"/>
            <a:ext cx="1080000" cy="81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4099" y="1627303"/>
            <a:ext cx="1080000" cy="81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8928" y="1627303"/>
            <a:ext cx="1080000" cy="81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072" y="1627303"/>
            <a:ext cx="1080000" cy="81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4248" y="1617458"/>
            <a:ext cx="1080000" cy="81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8278" y="2872474"/>
            <a:ext cx="1080000" cy="81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7494" y="2881736"/>
            <a:ext cx="1080000" cy="81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6550" y="2880345"/>
            <a:ext cx="1080000" cy="81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3464" y="2881736"/>
            <a:ext cx="1080000" cy="81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76" y="1492303"/>
            <a:ext cx="747240" cy="108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46736"/>
            <a:ext cx="762407" cy="108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9" y="2746736"/>
            <a:ext cx="738273" cy="108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" y="2746736"/>
            <a:ext cx="721841" cy="1080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588224" y="1484784"/>
            <a:ext cx="135024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Affichettes</a:t>
            </a:r>
          </a:p>
          <a:p>
            <a:pPr algn="ctr"/>
            <a:r>
              <a:rPr lang="fr-FR" sz="1600" dirty="0" smtClean="0"/>
              <a:t>Saint-Valentin</a:t>
            </a:r>
          </a:p>
          <a:p>
            <a:pPr algn="ctr"/>
            <a:r>
              <a:rPr lang="fr-FR" sz="1600" dirty="0" smtClean="0"/>
              <a:t>Origami</a:t>
            </a:r>
          </a:p>
          <a:p>
            <a:pPr algn="ctr"/>
            <a:endParaRPr lang="fr-FR" sz="1600" dirty="0" smtClean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4752" y="4068654"/>
            <a:ext cx="1080000" cy="81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0856" y="4068654"/>
            <a:ext cx="1080000" cy="81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6960" y="4068654"/>
            <a:ext cx="1080000" cy="81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5232" y="4059854"/>
            <a:ext cx="1080000" cy="81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5272" y="4059854"/>
            <a:ext cx="1080000" cy="810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3464" y="4059854"/>
            <a:ext cx="1080000" cy="810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27" y="5157192"/>
            <a:ext cx="1013943" cy="1080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6" y="5157192"/>
            <a:ext cx="716333" cy="108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57" y="5157192"/>
            <a:ext cx="813218" cy="1080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57192"/>
            <a:ext cx="781719" cy="1080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94" y="5157192"/>
            <a:ext cx="1560415" cy="108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85" y="5154410"/>
            <a:ext cx="574131" cy="1080000"/>
          </a:xfrm>
          <a:prstGeom prst="rect">
            <a:avLst/>
          </a:prstGeom>
        </p:spPr>
      </p:pic>
      <p:sp>
        <p:nvSpPr>
          <p:cNvPr id="52" name="Espace réservé du numéro de diapositive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7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91214" y="5156745"/>
            <a:ext cx="246053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Affiches</a:t>
            </a:r>
          </a:p>
          <a:p>
            <a:pPr algn="ctr"/>
            <a:r>
              <a:rPr lang="fr-FR" sz="1600" dirty="0" smtClean="0"/>
              <a:t>Bal de fin d’année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Lettrage en volume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Travaux élèves 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446420" y="1456248"/>
            <a:ext cx="333349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Luminaires en papier</a:t>
            </a:r>
          </a:p>
          <a:p>
            <a:pPr algn="ctr"/>
            <a:r>
              <a:rPr lang="fr-FR" sz="1600" dirty="0" smtClean="0"/>
              <a:t>réalisés</a:t>
            </a:r>
          </a:p>
          <a:p>
            <a:pPr algn="ctr"/>
            <a:r>
              <a:rPr lang="fr-FR" sz="1600" dirty="0" smtClean="0"/>
              <a:t>par des élèves de 2nde</a:t>
            </a:r>
          </a:p>
          <a:p>
            <a:pPr algn="ctr"/>
            <a:endParaRPr lang="fr-FR" sz="1600" dirty="0" smtClean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0" y="5164088"/>
            <a:ext cx="780143" cy="108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94" y="5164088"/>
            <a:ext cx="2392818" cy="108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153963"/>
            <a:ext cx="2327790" cy="1080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4740" y="4023464"/>
            <a:ext cx="1080000" cy="810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6746" y="4023464"/>
            <a:ext cx="1080000" cy="810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8612" y="1591248"/>
            <a:ext cx="1080000" cy="81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716" y="1591248"/>
            <a:ext cx="1080000" cy="810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92" y="1456247"/>
            <a:ext cx="1440000" cy="1080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89" y="1456247"/>
            <a:ext cx="1440000" cy="1080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000" y="2771912"/>
            <a:ext cx="1080000" cy="81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2744" y="2771912"/>
            <a:ext cx="1080000" cy="810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856" y="2771912"/>
            <a:ext cx="1080000" cy="810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1440000" cy="1080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048" y="2771912"/>
            <a:ext cx="1080000" cy="8100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248" y="2771912"/>
            <a:ext cx="1080000" cy="810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7360" y="2783720"/>
            <a:ext cx="1080000" cy="81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3464" y="2783720"/>
            <a:ext cx="1080000" cy="81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04" y="3996048"/>
            <a:ext cx="1080000" cy="81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08" y="3888464"/>
            <a:ext cx="1440000" cy="108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44" y="3888464"/>
            <a:ext cx="1440000" cy="10800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4992" y="4023464"/>
            <a:ext cx="1080000" cy="81000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10" y="3890808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04048" y="2708449"/>
            <a:ext cx="2094253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Planches</a:t>
            </a:r>
          </a:p>
          <a:p>
            <a:pPr algn="ctr"/>
            <a:r>
              <a:rPr lang="fr-FR" sz="1600" dirty="0" smtClean="0"/>
              <a:t> de dessin</a:t>
            </a:r>
          </a:p>
          <a:p>
            <a:pPr algn="ctr"/>
            <a:endParaRPr lang="fr-FR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3730" y="1484784"/>
            <a:ext cx="237007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Aménagement d’espace</a:t>
            </a:r>
          </a:p>
          <a:p>
            <a:pPr algn="ctr"/>
            <a:r>
              <a:rPr lang="fr-FR" sz="1600" dirty="0" smtClean="0"/>
              <a:t>Maquettes en volume</a:t>
            </a:r>
          </a:p>
          <a:p>
            <a:pPr algn="ctr"/>
            <a:r>
              <a:rPr lang="fr-FR" sz="1600" dirty="0" smtClean="0"/>
              <a:t>Lieu de vie</a:t>
            </a:r>
            <a:endParaRPr lang="fr-FR" sz="1600" dirty="0"/>
          </a:p>
          <a:p>
            <a:pPr algn="ctr"/>
            <a:r>
              <a:rPr lang="fr-FR" sz="1600" dirty="0" smtClean="0"/>
              <a:t>Lieu de travail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8" y="1484784"/>
            <a:ext cx="1051278" cy="10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1002293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1354211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49" y="1482002"/>
            <a:ext cx="2078197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" y="2708920"/>
            <a:ext cx="1391064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12392"/>
            <a:ext cx="1429737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13576"/>
            <a:ext cx="1410547" cy="108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01" y="2708449"/>
            <a:ext cx="1579745" cy="10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1440000" cy="108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70" y="3933056"/>
            <a:ext cx="1440000" cy="108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11" y="3933056"/>
            <a:ext cx="1440000" cy="108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46" y="3933056"/>
            <a:ext cx="1440000" cy="108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46" y="3933056"/>
            <a:ext cx="1440000" cy="108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312"/>
            <a:ext cx="1440000" cy="108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49" y="5157312"/>
            <a:ext cx="1440000" cy="108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11" y="5157312"/>
            <a:ext cx="1440000" cy="108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4" y="5157312"/>
            <a:ext cx="1440000" cy="108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41" y="5157312"/>
            <a:ext cx="1440000" cy="108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3" y="310475"/>
            <a:ext cx="1429486" cy="9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Projets élèves de Terminales 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71224"/>
            <a:ext cx="456923" cy="126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4961" y="5229200"/>
            <a:ext cx="57678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25A-0F1B-4C6D-A9F9-67D8B009234D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24576" y="1488130"/>
            <a:ext cx="173281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Reportage photos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Elèves de 2</a:t>
            </a:r>
            <a:r>
              <a:rPr lang="fr-FR" sz="1600" baseline="30000" dirty="0" smtClean="0"/>
              <a:t>nde</a:t>
            </a:r>
            <a:endParaRPr lang="fr-FR" sz="1600" dirty="0" smtClean="0"/>
          </a:p>
          <a:p>
            <a:pPr algn="ctr"/>
            <a:endParaRPr lang="fr-FR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73730" y="257866"/>
            <a:ext cx="826768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/>
              <a:t>Printemps du confinement </a:t>
            </a:r>
          </a:p>
          <a:p>
            <a:pPr algn="ctr">
              <a:lnSpc>
                <a:spcPct val="200000"/>
              </a:lnSpc>
            </a:pPr>
            <a:endParaRPr lang="fr-FR" sz="800" b="1" dirty="0" smtClean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4099" y="1625912"/>
            <a:ext cx="1080000" cy="810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730" y="1625912"/>
            <a:ext cx="1080000" cy="810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4752" y="1627072"/>
            <a:ext cx="1080000" cy="81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48" y="1627072"/>
            <a:ext cx="1080000" cy="81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2944" y="1623130"/>
            <a:ext cx="1080000" cy="81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5152" y="1627072"/>
            <a:ext cx="1080000" cy="810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256" y="1623130"/>
            <a:ext cx="1080000" cy="810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730" y="2826754"/>
            <a:ext cx="1080000" cy="810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1" y="3924460"/>
            <a:ext cx="1811626" cy="1080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31" y="3932936"/>
            <a:ext cx="811941" cy="108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6" y="5147873"/>
            <a:ext cx="815374" cy="1080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71" y="3924460"/>
            <a:ext cx="1499941" cy="1080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7" y="3939091"/>
            <a:ext cx="815421" cy="1080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16" y="5147873"/>
            <a:ext cx="797770" cy="108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67" y="3939091"/>
            <a:ext cx="823720" cy="1080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67" y="5147873"/>
            <a:ext cx="853697" cy="10800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84" y="5147873"/>
            <a:ext cx="771806" cy="10800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8" y="5147873"/>
            <a:ext cx="1414324" cy="108000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1" y="5147873"/>
            <a:ext cx="1407249" cy="1080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176" y="4068056"/>
            <a:ext cx="1080000" cy="81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2936"/>
            <a:ext cx="1440000" cy="108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544" y="5282873"/>
            <a:ext cx="1080000" cy="81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099" y="5282873"/>
            <a:ext cx="1080000" cy="81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1" y="2636912"/>
            <a:ext cx="403436" cy="1188000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103" y="2727754"/>
            <a:ext cx="570795" cy="100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0702" y="2682260"/>
            <a:ext cx="734668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Un élève mis à l’honneur par son talent de dessinateur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 smtClean="0"/>
              <a:t>Matthias MADOE</a:t>
            </a:r>
          </a:p>
        </p:txBody>
      </p:sp>
    </p:spTree>
    <p:extLst>
      <p:ext uri="{BB962C8B-B14F-4D97-AF65-F5344CB8AC3E}">
        <p14:creationId xmlns:p14="http://schemas.microsoft.com/office/powerpoint/2010/main" val="3151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384</Words>
  <Application>Microsoft Office PowerPoint</Application>
  <PresentationFormat>Affichage à l'écran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élèves en fonction de la filière et des évènements de l’année - 2EVS (Seconde CAP Vente)</dc:title>
  <dc:creator>Fabienne BLAIS</dc:creator>
  <cp:lastModifiedBy>Fabienne BLAIS</cp:lastModifiedBy>
  <cp:revision>102</cp:revision>
  <dcterms:created xsi:type="dcterms:W3CDTF">2020-05-25T10:58:27Z</dcterms:created>
  <dcterms:modified xsi:type="dcterms:W3CDTF">2020-06-19T12:13:10Z</dcterms:modified>
</cp:coreProperties>
</file>