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34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Académie de Versailles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Bac Pro GA</c:v>
                </c:pt>
                <c:pt idx="1">
                  <c:v>BEP MSA</c:v>
                </c:pt>
                <c:pt idx="2">
                  <c:v>Bac Pro Commerce</c:v>
                </c:pt>
                <c:pt idx="3">
                  <c:v>BEP MRCU</c:v>
                </c:pt>
                <c:pt idx="4">
                  <c:v>CAP Employé de vente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0.71340000000000003</c:v>
                </c:pt>
                <c:pt idx="1">
                  <c:v>0.73750000000000004</c:v>
                </c:pt>
                <c:pt idx="2">
                  <c:v>0.69750000000000001</c:v>
                </c:pt>
                <c:pt idx="3">
                  <c:v>0.8155</c:v>
                </c:pt>
                <c:pt idx="4">
                  <c:v>0.79849999999999999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Département des Yvelines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Bac Pro GA</c:v>
                </c:pt>
                <c:pt idx="1">
                  <c:v>BEP MSA</c:v>
                </c:pt>
                <c:pt idx="2">
                  <c:v>Bac Pro Commerce</c:v>
                </c:pt>
                <c:pt idx="3">
                  <c:v>BEP MRCU</c:v>
                </c:pt>
                <c:pt idx="4">
                  <c:v>CAP Employé de vente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0.78469999999999995</c:v>
                </c:pt>
                <c:pt idx="1">
                  <c:v>0.85770000000000002</c:v>
                </c:pt>
                <c:pt idx="2">
                  <c:v>0.77600000000000002</c:v>
                </c:pt>
                <c:pt idx="3">
                  <c:v>0.77200000000000002</c:v>
                </c:pt>
                <c:pt idx="4">
                  <c:v>0.88680000000000003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Lycée Condorcet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Bac Pro GA</c:v>
                </c:pt>
                <c:pt idx="1">
                  <c:v>BEP MSA</c:v>
                </c:pt>
                <c:pt idx="2">
                  <c:v>Bac Pro Commerce</c:v>
                </c:pt>
                <c:pt idx="3">
                  <c:v>BEP MRCU</c:v>
                </c:pt>
                <c:pt idx="4">
                  <c:v>CAP Employé de vente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0.88600000000000001</c:v>
                </c:pt>
                <c:pt idx="1">
                  <c:v>0.875</c:v>
                </c:pt>
                <c:pt idx="2" formatCode="0.0%">
                  <c:v>0.81599999999999995</c:v>
                </c:pt>
                <c:pt idx="3">
                  <c:v>0.81599999999999995</c:v>
                </c:pt>
                <c:pt idx="4">
                  <c:v>0.92300000000000004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10368"/>
        <c:axId val="143446400"/>
        <c:axId val="0"/>
      </c:bar3DChart>
      <c:catAx>
        <c:axId val="13761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446400"/>
        <c:crosses val="autoZero"/>
        <c:auto val="1"/>
        <c:lblAlgn val="ctr"/>
        <c:lblOffset val="100"/>
        <c:noMultiLvlLbl val="0"/>
      </c:catAx>
      <c:valAx>
        <c:axId val="143446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61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BD0092-9B95-4A56-8903-93E07BB8DC5C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A855A6-385F-4157-86A4-E4A60A1D50D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85" y="0"/>
            <a:ext cx="1070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324528" cy="1054250"/>
          </a:xfrm>
        </p:spPr>
        <p:txBody>
          <a:bodyPr/>
          <a:lstStyle/>
          <a:p>
            <a:r>
              <a:rPr lang="fr-FR" sz="4000" dirty="0" smtClean="0"/>
              <a:t>Des périodes de formation en entreprise</a:t>
            </a:r>
            <a:endParaRPr lang="fr-FR" sz="4000" dirty="0"/>
          </a:p>
        </p:txBody>
      </p:sp>
      <p:sp>
        <p:nvSpPr>
          <p:cNvPr id="5" name="Flèche droite rayée 4"/>
          <p:cNvSpPr/>
          <p:nvPr/>
        </p:nvSpPr>
        <p:spPr>
          <a:xfrm>
            <a:off x="329580" y="2892490"/>
            <a:ext cx="3600450" cy="1439862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8 </a:t>
            </a:r>
            <a:r>
              <a:rPr lang="fr-FR" dirty="0"/>
              <a:t>semaines en seconde</a:t>
            </a:r>
          </a:p>
        </p:txBody>
      </p:sp>
      <p:sp>
        <p:nvSpPr>
          <p:cNvPr id="7" name="Flèche droite rayée 6"/>
          <p:cNvSpPr/>
          <p:nvPr/>
        </p:nvSpPr>
        <p:spPr>
          <a:xfrm>
            <a:off x="2129805" y="4365104"/>
            <a:ext cx="3529013" cy="1512888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 semaines en terminale</a:t>
            </a:r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683568" y="6121488"/>
            <a:ext cx="7756263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Equipier Polyvalent de Commerce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1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projets variés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0419883">
            <a:off x="71391" y="2138954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Journal </a:t>
            </a:r>
          </a:p>
          <a:p>
            <a:pPr algn="ctr"/>
            <a:r>
              <a:rPr lang="fr-FR" sz="2000" dirty="0" smtClean="0"/>
              <a:t>« Le petit Condorcet »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 rot="21089325">
            <a:off x="3951556" y="5924797"/>
            <a:ext cx="1680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Concours de </a:t>
            </a:r>
          </a:p>
          <a:p>
            <a:pPr algn="ctr"/>
            <a:r>
              <a:rPr lang="fr-FR" sz="2000" dirty="0" smtClean="0"/>
              <a:t>plaidoiries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 rot="1627149">
            <a:off x="5928919" y="4828238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Voyage à Barcelone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908424" y="2292841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Théâtre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 rot="20919799">
            <a:off x="92414" y="5309552"/>
            <a:ext cx="3780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Actions commerciales </a:t>
            </a:r>
          </a:p>
          <a:p>
            <a:pPr algn="ctr"/>
            <a:r>
              <a:rPr lang="fr-FR" sz="2000" dirty="0" smtClean="0"/>
              <a:t>(vente de brioches, chocolats,</a:t>
            </a:r>
          </a:p>
          <a:p>
            <a:pPr algn="ctr"/>
            <a:r>
              <a:rPr lang="fr-FR" sz="2000" dirty="0" smtClean="0"/>
              <a:t>Calendriers, marché de Noël…)</a:t>
            </a:r>
            <a:endParaRPr lang="fr-FR" sz="2000" dirty="0"/>
          </a:p>
        </p:txBody>
      </p:sp>
      <p:sp>
        <p:nvSpPr>
          <p:cNvPr id="9" name="AutoShape 2" descr="Résultat de recherche d'images pour &quot;journal le petit condorcet&quot;"/>
          <p:cNvSpPr>
            <a:spLocks noChangeAspect="1" noChangeArrowheads="1"/>
          </p:cNvSpPr>
          <p:nvPr/>
        </p:nvSpPr>
        <p:spPr bwMode="auto">
          <a:xfrm>
            <a:off x="155575" y="-2133600"/>
            <a:ext cx="31908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307">
            <a:off x="1113258" y="2709837"/>
            <a:ext cx="1590459" cy="22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826">
            <a:off x="5683887" y="5147057"/>
            <a:ext cx="2076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 descr="Résultat de recherche d'images pour &quot;théatre condorcet limay&quot;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51" y="2692951"/>
            <a:ext cx="2542833" cy="18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 rot="1683000">
            <a:off x="7075983" y="2491409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Création d’une</a:t>
            </a:r>
          </a:p>
          <a:p>
            <a:pPr algn="ctr"/>
            <a:r>
              <a:rPr lang="fr-FR" sz="2000" dirty="0" smtClean="0"/>
              <a:t>Mini-entreprise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2DAA3E-8870-4DB0-BC30-3D72518F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23047"/>
          <a:stretch>
            <a:fillRect/>
          </a:stretch>
        </p:blipFill>
        <p:spPr bwMode="auto">
          <a:xfrm rot="1386494">
            <a:off x="6861915" y="3166322"/>
            <a:ext cx="1026447" cy="1285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87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73048"/>
              </p:ext>
            </p:extLst>
          </p:nvPr>
        </p:nvGraphicFramePr>
        <p:xfrm>
          <a:off x="467544" y="1916832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d’examen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avenir ?</a:t>
            </a:r>
            <a:endParaRPr lang="fr-FR" dirty="0"/>
          </a:p>
        </p:txBody>
      </p:sp>
      <p:sp>
        <p:nvSpPr>
          <p:cNvPr id="4" name="Forme libre 3"/>
          <p:cNvSpPr>
            <a:spLocks/>
          </p:cNvSpPr>
          <p:nvPr/>
        </p:nvSpPr>
        <p:spPr bwMode="auto">
          <a:xfrm rot="21376020">
            <a:off x="129385" y="2237310"/>
            <a:ext cx="7379677" cy="4215032"/>
          </a:xfrm>
          <a:custGeom>
            <a:avLst/>
            <a:gdLst>
              <a:gd name="T0" fmla="*/ 4183796 w 8367592"/>
              <a:gd name="T1" fmla="*/ 0 h 4645334"/>
              <a:gd name="T2" fmla="*/ 8367592 w 8367592"/>
              <a:gd name="T3" fmla="*/ 2322667 h 4645334"/>
              <a:gd name="T4" fmla="*/ 4183796 w 8367592"/>
              <a:gd name="T5" fmla="*/ 4645334 h 4645334"/>
              <a:gd name="T6" fmla="*/ 0 w 8367592"/>
              <a:gd name="T7" fmla="*/ 2322667 h 4645334"/>
              <a:gd name="T8" fmla="*/ 0 w 8367592"/>
              <a:gd name="T9" fmla="*/ 4645334 h 4645334"/>
              <a:gd name="T10" fmla="*/ 7140832 w 8367592"/>
              <a:gd name="T11" fmla="*/ 0 h 4645334"/>
              <a:gd name="T12" fmla="*/ 8367592 w 8367592"/>
              <a:gd name="T13" fmla="*/ 929067 h 4645334"/>
              <a:gd name="T14" fmla="*/ 7402532 w 8367592"/>
              <a:gd name="T15" fmla="*/ 2322667 h 464533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8367592"/>
              <a:gd name="T25" fmla="*/ 0 h 4645334"/>
              <a:gd name="T26" fmla="*/ 8367592 w 8367592"/>
              <a:gd name="T27" fmla="*/ 4645334 h 4645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67592" h="4645334">
                <a:moveTo>
                  <a:pt x="0" y="4645334"/>
                </a:moveTo>
                <a:cubicBezTo>
                  <a:pt x="929733" y="2580741"/>
                  <a:pt x="3331819" y="1225852"/>
                  <a:pt x="7206259" y="580667"/>
                </a:cubicBezTo>
                <a:lnTo>
                  <a:pt x="7140833" y="0"/>
                </a:lnTo>
                <a:lnTo>
                  <a:pt x="8367592" y="929067"/>
                </a:lnTo>
                <a:lnTo>
                  <a:pt x="7402535" y="2322667"/>
                </a:lnTo>
                <a:lnTo>
                  <a:pt x="7337109" y="1742000"/>
                </a:lnTo>
                <a:cubicBezTo>
                  <a:pt x="3840302" y="2000074"/>
                  <a:pt x="1394599" y="2967852"/>
                  <a:pt x="0" y="4645334"/>
                </a:cubicBezTo>
                <a:close/>
              </a:path>
            </a:pathLst>
          </a:custGeom>
          <a:solidFill>
            <a:srgbClr val="E5B37B"/>
          </a:solidFill>
          <a:ln w="9525">
            <a:solidFill>
              <a:srgbClr val="E5B37B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rme libre 12"/>
          <p:cNvSpPr>
            <a:spLocks/>
          </p:cNvSpPr>
          <p:nvPr/>
        </p:nvSpPr>
        <p:spPr bwMode="auto">
          <a:xfrm>
            <a:off x="1332235" y="5196424"/>
            <a:ext cx="360040" cy="304899"/>
          </a:xfrm>
          <a:custGeom>
            <a:avLst/>
            <a:gdLst>
              <a:gd name="T0" fmla="*/ 105467 w 212854"/>
              <a:gd name="T1" fmla="*/ 0 h 176991"/>
              <a:gd name="T2" fmla="*/ 210927 w 212854"/>
              <a:gd name="T3" fmla="*/ 94761 h 176991"/>
              <a:gd name="T4" fmla="*/ 105467 w 212854"/>
              <a:gd name="T5" fmla="*/ 189522 h 176991"/>
              <a:gd name="T6" fmla="*/ 0 w 212854"/>
              <a:gd name="T7" fmla="*/ 94761 h 176991"/>
              <a:gd name="T8" fmla="*/ 30887 w 212854"/>
              <a:gd name="T9" fmla="*/ 27755 h 176991"/>
              <a:gd name="T10" fmla="*/ 30887 w 212854"/>
              <a:gd name="T11" fmla="*/ 161767 h 176991"/>
              <a:gd name="T12" fmla="*/ 180037 w 212854"/>
              <a:gd name="T13" fmla="*/ 161767 h 176991"/>
              <a:gd name="T14" fmla="*/ 180037 w 212854"/>
              <a:gd name="T15" fmla="*/ 27755 h 17699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172 w 212854"/>
              <a:gd name="T25" fmla="*/ 25920 h 176991"/>
              <a:gd name="T26" fmla="*/ 181682 w 212854"/>
              <a:gd name="T27" fmla="*/ 151071 h 1769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2854" h="176991">
                <a:moveTo>
                  <a:pt x="0" y="88495"/>
                </a:moveTo>
                <a:lnTo>
                  <a:pt x="0" y="88495"/>
                </a:lnTo>
                <a:cubicBezTo>
                  <a:pt x="0" y="137369"/>
                  <a:pt x="47648" y="176989"/>
                  <a:pt x="106426" y="176990"/>
                </a:cubicBezTo>
                <a:cubicBezTo>
                  <a:pt x="165205" y="176990"/>
                  <a:pt x="212854" y="137369"/>
                  <a:pt x="212854" y="88495"/>
                </a:cubicBezTo>
                <a:cubicBezTo>
                  <a:pt x="212854" y="39620"/>
                  <a:pt x="165205" y="0"/>
                  <a:pt x="106427" y="0"/>
                </a:cubicBezTo>
                <a:cubicBezTo>
                  <a:pt x="47648" y="0"/>
                  <a:pt x="0" y="39620"/>
                  <a:pt x="0" y="88495"/>
                </a:cubicBezTo>
                <a:close/>
              </a:path>
            </a:pathLst>
          </a:custGeom>
          <a:solidFill>
            <a:srgbClr val="FFC000">
              <a:alpha val="89018"/>
            </a:srgbClr>
          </a:solidFill>
          <a:ln w="25402">
            <a:solidFill>
              <a:srgbClr val="FFC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Forme libre 14"/>
          <p:cNvSpPr>
            <a:spLocks/>
          </p:cNvSpPr>
          <p:nvPr/>
        </p:nvSpPr>
        <p:spPr bwMode="auto">
          <a:xfrm rot="2552519">
            <a:off x="3213249" y="4033743"/>
            <a:ext cx="2302052" cy="1559618"/>
          </a:xfrm>
          <a:custGeom>
            <a:avLst/>
            <a:gdLst>
              <a:gd name="T0" fmla="*/ 1382845 w 2765685"/>
              <a:gd name="T1" fmla="*/ 0 h 1728554"/>
              <a:gd name="T2" fmla="*/ 2765685 w 2765685"/>
              <a:gd name="T3" fmla="*/ 864277 h 1728554"/>
              <a:gd name="T4" fmla="*/ 1382845 w 2765685"/>
              <a:gd name="T5" fmla="*/ 1728554 h 1728554"/>
              <a:gd name="T6" fmla="*/ 0 w 2765685"/>
              <a:gd name="T7" fmla="*/ 864277 h 1728554"/>
              <a:gd name="T8" fmla="*/ 0 w 2765685"/>
              <a:gd name="T9" fmla="*/ 1728554 h 1728554"/>
              <a:gd name="T10" fmla="*/ 2309201 w 2765685"/>
              <a:gd name="T11" fmla="*/ 0 h 1728554"/>
              <a:gd name="T12" fmla="*/ 2765685 w 2765685"/>
              <a:gd name="T13" fmla="*/ 345711 h 1728554"/>
              <a:gd name="T14" fmla="*/ 2406583 w 2765685"/>
              <a:gd name="T15" fmla="*/ 864277 h 17285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765685"/>
              <a:gd name="T25" fmla="*/ 0 h 1728554"/>
              <a:gd name="T26" fmla="*/ 2765685 w 2765685"/>
              <a:gd name="T27" fmla="*/ 1728554 h 17285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65685" h="1728554">
                <a:moveTo>
                  <a:pt x="0" y="1728554"/>
                </a:moveTo>
                <a:cubicBezTo>
                  <a:pt x="307299" y="960308"/>
                  <a:pt x="1085148" y="456146"/>
                  <a:pt x="2333547" y="216069"/>
                </a:cubicBezTo>
                <a:lnTo>
                  <a:pt x="2309201" y="0"/>
                </a:lnTo>
                <a:lnTo>
                  <a:pt x="2765685" y="345711"/>
                </a:lnTo>
                <a:lnTo>
                  <a:pt x="2406582" y="864277"/>
                </a:lnTo>
                <a:lnTo>
                  <a:pt x="2382237" y="648208"/>
                </a:lnTo>
                <a:cubicBezTo>
                  <a:pt x="1255026" y="744239"/>
                  <a:pt x="460947" y="1104354"/>
                  <a:pt x="0" y="1728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0" tIns="0" rIns="0" bIns="0"/>
          <a:lstStyle/>
          <a:p>
            <a:endParaRPr lang="fr-FR" b="1" dirty="0"/>
          </a:p>
        </p:txBody>
      </p:sp>
      <p:sp>
        <p:nvSpPr>
          <p:cNvPr id="19" name="Forme libre 6"/>
          <p:cNvSpPr>
            <a:spLocks/>
          </p:cNvSpPr>
          <p:nvPr/>
        </p:nvSpPr>
        <p:spPr bwMode="auto">
          <a:xfrm rot="20912261">
            <a:off x="2459891" y="4041535"/>
            <a:ext cx="605512" cy="486456"/>
          </a:xfrm>
          <a:custGeom>
            <a:avLst/>
            <a:gdLst>
              <a:gd name="T0" fmla="*/ 302730 w 605460"/>
              <a:gd name="T1" fmla="*/ 0 h 486396"/>
              <a:gd name="T2" fmla="*/ 605460 w 605460"/>
              <a:gd name="T3" fmla="*/ 243198 h 486396"/>
              <a:gd name="T4" fmla="*/ 302730 w 605460"/>
              <a:gd name="T5" fmla="*/ 486396 h 486396"/>
              <a:gd name="T6" fmla="*/ 0 w 605460"/>
              <a:gd name="T7" fmla="*/ 243198 h 486396"/>
              <a:gd name="T8" fmla="*/ 88668 w 605460"/>
              <a:gd name="T9" fmla="*/ 71231 h 486396"/>
              <a:gd name="T10" fmla="*/ 88668 w 605460"/>
              <a:gd name="T11" fmla="*/ 415165 h 486396"/>
              <a:gd name="T12" fmla="*/ 516792 w 605460"/>
              <a:gd name="T13" fmla="*/ 415165 h 486396"/>
              <a:gd name="T14" fmla="*/ 516792 w 605460"/>
              <a:gd name="T15" fmla="*/ 71231 h 4863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8668 w 605460"/>
              <a:gd name="T25" fmla="*/ 71231 h 486396"/>
              <a:gd name="T26" fmla="*/ 516792 w 605460"/>
              <a:gd name="T27" fmla="*/ 415165 h 4863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5460" h="486396">
                <a:moveTo>
                  <a:pt x="0" y="243198"/>
                </a:moveTo>
                <a:lnTo>
                  <a:pt x="0" y="243198"/>
                </a:lnTo>
                <a:cubicBezTo>
                  <a:pt x="0" y="377512"/>
                  <a:pt x="135536" y="486395"/>
                  <a:pt x="302729" y="486396"/>
                </a:cubicBezTo>
                <a:cubicBezTo>
                  <a:pt x="469923" y="486396"/>
                  <a:pt x="605460" y="377512"/>
                  <a:pt x="605460" y="243198"/>
                </a:cubicBezTo>
                <a:cubicBezTo>
                  <a:pt x="605460" y="108883"/>
                  <a:pt x="469923" y="0"/>
                  <a:pt x="302730" y="0"/>
                </a:cubicBezTo>
                <a:cubicBezTo>
                  <a:pt x="135536" y="0"/>
                  <a:pt x="0" y="108883"/>
                  <a:pt x="0" y="243198"/>
                </a:cubicBezTo>
                <a:close/>
              </a:path>
            </a:pathLst>
          </a:custGeom>
          <a:solidFill>
            <a:srgbClr val="FF0000">
              <a:alpha val="76862"/>
            </a:srgbClr>
          </a:solidFill>
          <a:ln w="25402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" name="Forme libre 6"/>
          <p:cNvSpPr>
            <a:spLocks/>
          </p:cNvSpPr>
          <p:nvPr/>
        </p:nvSpPr>
        <p:spPr bwMode="auto">
          <a:xfrm rot="20912261">
            <a:off x="6276263" y="1757664"/>
            <a:ext cx="887137" cy="822665"/>
          </a:xfrm>
          <a:custGeom>
            <a:avLst/>
            <a:gdLst>
              <a:gd name="T0" fmla="*/ 302730 w 605460"/>
              <a:gd name="T1" fmla="*/ 0 h 486396"/>
              <a:gd name="T2" fmla="*/ 605460 w 605460"/>
              <a:gd name="T3" fmla="*/ 243198 h 486396"/>
              <a:gd name="T4" fmla="*/ 302730 w 605460"/>
              <a:gd name="T5" fmla="*/ 486396 h 486396"/>
              <a:gd name="T6" fmla="*/ 0 w 605460"/>
              <a:gd name="T7" fmla="*/ 243198 h 486396"/>
              <a:gd name="T8" fmla="*/ 88668 w 605460"/>
              <a:gd name="T9" fmla="*/ 71231 h 486396"/>
              <a:gd name="T10" fmla="*/ 88668 w 605460"/>
              <a:gd name="T11" fmla="*/ 415165 h 486396"/>
              <a:gd name="T12" fmla="*/ 516792 w 605460"/>
              <a:gd name="T13" fmla="*/ 415165 h 486396"/>
              <a:gd name="T14" fmla="*/ 516792 w 605460"/>
              <a:gd name="T15" fmla="*/ 71231 h 4863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8668 w 605460"/>
              <a:gd name="T25" fmla="*/ 71231 h 486396"/>
              <a:gd name="T26" fmla="*/ 516792 w 605460"/>
              <a:gd name="T27" fmla="*/ 415165 h 4863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5460" h="486396">
                <a:moveTo>
                  <a:pt x="0" y="243198"/>
                </a:moveTo>
                <a:lnTo>
                  <a:pt x="0" y="243198"/>
                </a:lnTo>
                <a:cubicBezTo>
                  <a:pt x="0" y="377512"/>
                  <a:pt x="135536" y="486395"/>
                  <a:pt x="302729" y="486396"/>
                </a:cubicBezTo>
                <a:cubicBezTo>
                  <a:pt x="469923" y="486396"/>
                  <a:pt x="605460" y="377512"/>
                  <a:pt x="605460" y="243198"/>
                </a:cubicBezTo>
                <a:cubicBezTo>
                  <a:pt x="605460" y="108883"/>
                  <a:pt x="469923" y="0"/>
                  <a:pt x="302730" y="0"/>
                </a:cubicBezTo>
                <a:cubicBezTo>
                  <a:pt x="135536" y="0"/>
                  <a:pt x="0" y="108883"/>
                  <a:pt x="0" y="243198"/>
                </a:cubicBezTo>
                <a:close/>
              </a:path>
            </a:pathLst>
          </a:custGeom>
          <a:solidFill>
            <a:schemeClr val="accent2">
              <a:lumMod val="75000"/>
              <a:alpha val="76862"/>
            </a:schemeClr>
          </a:solidFill>
          <a:ln w="25402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Forme libre 6"/>
          <p:cNvSpPr>
            <a:spLocks/>
          </p:cNvSpPr>
          <p:nvPr/>
        </p:nvSpPr>
        <p:spPr bwMode="auto">
          <a:xfrm rot="20912261">
            <a:off x="4442580" y="2747783"/>
            <a:ext cx="770962" cy="642782"/>
          </a:xfrm>
          <a:custGeom>
            <a:avLst/>
            <a:gdLst>
              <a:gd name="T0" fmla="*/ 302730 w 605460"/>
              <a:gd name="T1" fmla="*/ 0 h 486396"/>
              <a:gd name="T2" fmla="*/ 605460 w 605460"/>
              <a:gd name="T3" fmla="*/ 243198 h 486396"/>
              <a:gd name="T4" fmla="*/ 302730 w 605460"/>
              <a:gd name="T5" fmla="*/ 486396 h 486396"/>
              <a:gd name="T6" fmla="*/ 0 w 605460"/>
              <a:gd name="T7" fmla="*/ 243198 h 486396"/>
              <a:gd name="T8" fmla="*/ 88668 w 605460"/>
              <a:gd name="T9" fmla="*/ 71231 h 486396"/>
              <a:gd name="T10" fmla="*/ 88668 w 605460"/>
              <a:gd name="T11" fmla="*/ 415165 h 486396"/>
              <a:gd name="T12" fmla="*/ 516792 w 605460"/>
              <a:gd name="T13" fmla="*/ 415165 h 486396"/>
              <a:gd name="T14" fmla="*/ 516792 w 605460"/>
              <a:gd name="T15" fmla="*/ 71231 h 4863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8668 w 605460"/>
              <a:gd name="T25" fmla="*/ 71231 h 486396"/>
              <a:gd name="T26" fmla="*/ 516792 w 605460"/>
              <a:gd name="T27" fmla="*/ 415165 h 4863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5460" h="486396">
                <a:moveTo>
                  <a:pt x="0" y="243198"/>
                </a:moveTo>
                <a:lnTo>
                  <a:pt x="0" y="243198"/>
                </a:lnTo>
                <a:cubicBezTo>
                  <a:pt x="0" y="377512"/>
                  <a:pt x="135536" y="486395"/>
                  <a:pt x="302729" y="486396"/>
                </a:cubicBezTo>
                <a:cubicBezTo>
                  <a:pt x="469923" y="486396"/>
                  <a:pt x="605460" y="377512"/>
                  <a:pt x="605460" y="243198"/>
                </a:cubicBezTo>
                <a:cubicBezTo>
                  <a:pt x="605460" y="108883"/>
                  <a:pt x="469923" y="0"/>
                  <a:pt x="302730" y="0"/>
                </a:cubicBezTo>
                <a:cubicBezTo>
                  <a:pt x="135536" y="0"/>
                  <a:pt x="0" y="108883"/>
                  <a:pt x="0" y="243198"/>
                </a:cubicBezTo>
                <a:close/>
              </a:path>
            </a:pathLst>
          </a:custGeom>
          <a:solidFill>
            <a:schemeClr val="accent2">
              <a:lumMod val="75000"/>
              <a:alpha val="76862"/>
            </a:schemeClr>
          </a:solidFill>
          <a:ln w="25402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ZoneTexte 16"/>
          <p:cNvSpPr txBox="1"/>
          <p:nvPr/>
        </p:nvSpPr>
        <p:spPr>
          <a:xfrm>
            <a:off x="1692275" y="4508500"/>
            <a:ext cx="1727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Medium ITC" pitchFamily="34" charset="0"/>
              </a:rPr>
              <a:t>Bac Pro</a:t>
            </a:r>
          </a:p>
        </p:txBody>
      </p:sp>
      <p:sp>
        <p:nvSpPr>
          <p:cNvPr id="23" name="ZoneTexte 13"/>
          <p:cNvSpPr txBox="1"/>
          <p:nvPr/>
        </p:nvSpPr>
        <p:spPr>
          <a:xfrm>
            <a:off x="1047332" y="5501323"/>
            <a:ext cx="65563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Medium ITC" pitchFamily="34" charset="0"/>
              </a:rPr>
              <a:t>BEP</a:t>
            </a: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Medium ITC" pitchFamily="34" charset="0"/>
              </a:rPr>
              <a:t> </a:t>
            </a:r>
          </a:p>
        </p:txBody>
      </p:sp>
      <p:sp>
        <p:nvSpPr>
          <p:cNvPr id="24" name="Forme libre 9"/>
          <p:cNvSpPr/>
          <p:nvPr/>
        </p:nvSpPr>
        <p:spPr bwMode="auto">
          <a:xfrm>
            <a:off x="4893749" y="3435325"/>
            <a:ext cx="2016124" cy="849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5504"/>
              <a:gd name="f7" fmla="val 2511552"/>
              <a:gd name="f8" fmla="+- 0 0 -90"/>
              <a:gd name="f9" fmla="*/ f3 1 1365504"/>
              <a:gd name="f10" fmla="*/ f4 1 2511552"/>
              <a:gd name="f11" fmla="+- f7 0 f5"/>
              <a:gd name="f12" fmla="+- f6 0 f5"/>
              <a:gd name="f13" fmla="*/ f8 f0 1"/>
              <a:gd name="f14" fmla="*/ f12 1 1365504"/>
              <a:gd name="f15" fmla="*/ f11 1 2511552"/>
              <a:gd name="f16" fmla="*/ 0 f12 1"/>
              <a:gd name="f17" fmla="*/ 0 f11 1"/>
              <a:gd name="f18" fmla="*/ 1365504 f12 1"/>
              <a:gd name="f19" fmla="*/ 2511552 f11 1"/>
              <a:gd name="f20" fmla="*/ f13 1 f2"/>
              <a:gd name="f21" fmla="*/ f16 1 1365504"/>
              <a:gd name="f22" fmla="*/ f17 1 2511552"/>
              <a:gd name="f23" fmla="*/ f18 1 1365504"/>
              <a:gd name="f24" fmla="*/ f19 1 251155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365504" h="251155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182614" tIns="0" rIns="0" bIns="0"/>
          <a:lstStyle/>
          <a:p>
            <a:pPr defTabSz="711200">
              <a:lnSpc>
                <a:spcPct val="90000"/>
              </a:lnSpc>
              <a:spcAft>
                <a:spcPts val="700"/>
              </a:spcAft>
              <a:defRPr/>
            </a:pPr>
            <a:r>
              <a:rPr lang="fr-FR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BAC +</a:t>
            </a:r>
            <a:r>
              <a:rPr lang="fr-FR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2</a:t>
            </a:r>
          </a:p>
          <a:p>
            <a:pPr defTabSz="711200">
              <a:lnSpc>
                <a:spcPct val="90000"/>
              </a:lnSpc>
              <a:spcAft>
                <a:spcPts val="700"/>
              </a:spcAft>
              <a:defRPr/>
            </a:pPr>
            <a:r>
              <a:rPr lang="fr-FR" sz="1400" b="1" dirty="0" smtClean="0">
                <a:solidFill>
                  <a:srgbClr val="E46C0A"/>
                </a:solidFill>
                <a:latin typeface="Eras Medium ITC" pitchFamily="34" charset="0"/>
              </a:rPr>
              <a:t>BTS </a:t>
            </a:r>
            <a:r>
              <a:rPr lang="fr-FR" sz="1400" b="1" dirty="0">
                <a:solidFill>
                  <a:srgbClr val="E46C0A"/>
                </a:solidFill>
                <a:latin typeface="Eras Medium ITC" pitchFamily="34" charset="0"/>
              </a:rPr>
              <a:t>Tertiaires  </a:t>
            </a:r>
          </a:p>
        </p:txBody>
      </p:sp>
      <p:sp>
        <p:nvSpPr>
          <p:cNvPr id="25" name="ZoneTexte 17"/>
          <p:cNvSpPr txBox="1"/>
          <p:nvPr/>
        </p:nvSpPr>
        <p:spPr>
          <a:xfrm>
            <a:off x="5649365" y="5030835"/>
            <a:ext cx="29527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VIE ACTIVE</a:t>
            </a:r>
          </a:p>
        </p:txBody>
      </p:sp>
      <p:sp>
        <p:nvSpPr>
          <p:cNvPr id="26" name="Forme libre 11"/>
          <p:cNvSpPr/>
          <p:nvPr/>
        </p:nvSpPr>
        <p:spPr bwMode="auto">
          <a:xfrm>
            <a:off x="6632029" y="2660273"/>
            <a:ext cx="1970086" cy="6238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96126"/>
              <a:gd name="f7" fmla="val 2913888"/>
              <a:gd name="f8" fmla="+- 0 0 -90"/>
              <a:gd name="f9" fmla="*/ f3 1 2196126"/>
              <a:gd name="f10" fmla="*/ f4 1 2913888"/>
              <a:gd name="f11" fmla="+- f7 0 f5"/>
              <a:gd name="f12" fmla="+- f6 0 f5"/>
              <a:gd name="f13" fmla="*/ f8 f0 1"/>
              <a:gd name="f14" fmla="*/ f12 1 2196126"/>
              <a:gd name="f15" fmla="*/ f11 1 2913888"/>
              <a:gd name="f16" fmla="*/ 0 f12 1"/>
              <a:gd name="f17" fmla="*/ 0 f11 1"/>
              <a:gd name="f18" fmla="*/ 2196126 f12 1"/>
              <a:gd name="f19" fmla="*/ 2913888 f11 1"/>
              <a:gd name="f20" fmla="*/ f13 1 f2"/>
              <a:gd name="f21" fmla="*/ f16 1 2196126"/>
              <a:gd name="f22" fmla="*/ f17 1 2913888"/>
              <a:gd name="f23" fmla="*/ f18 1 2196126"/>
              <a:gd name="f24" fmla="*/ f19 1 2913888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2196126" h="2913888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244629" tIns="0" rIns="0" bIns="0"/>
          <a:lstStyle/>
          <a:p>
            <a:pPr defTabSz="711202" fontAlgn="auto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kern="0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  <a:latin typeface="Eras Medium ITC" pitchFamily="34"/>
                <a:ea typeface="+mn-ea"/>
              </a:rPr>
              <a:t>BAC +3</a:t>
            </a:r>
          </a:p>
          <a:p>
            <a:pPr defTabSz="711202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E46C0A"/>
                </a:solidFill>
                <a:latin typeface="Eras Medium ITC" pitchFamily="34"/>
                <a:ea typeface="+mn-ea"/>
              </a:rPr>
              <a:t>LICENCE PROFESSIONNELLE</a:t>
            </a:r>
          </a:p>
        </p:txBody>
      </p:sp>
      <p:sp>
        <p:nvSpPr>
          <p:cNvPr id="27" name="AutoShape 2" descr="sourc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 descr="C:\Users\PROVISEUR\Pictures\aebbc6_02e1c29c0b8049de84dbfbfc8cdaee92~mv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48" y="3584220"/>
            <a:ext cx="1385398" cy="13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/>
          <a:lstStyle/>
          <a:p>
            <a:r>
              <a:rPr lang="fr-FR" dirty="0" smtClean="0"/>
              <a:t>Pour plus d’informations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76872"/>
            <a:ext cx="4833317" cy="3096344"/>
          </a:xfrm>
          <a:prstGeom prst="rect">
            <a:avLst/>
          </a:prstGeo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395535" y="5589240"/>
            <a:ext cx="775626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 Portes Ouvertes le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bientôt 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sourc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20" y="2276872"/>
            <a:ext cx="2133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Résultat de recherche d'images pour &quot;logo académie de versaille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20" y="3960899"/>
            <a:ext cx="2133600" cy="14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368" y="2204864"/>
            <a:ext cx="8291264" cy="4320480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pPr marL="0" indent="0" algn="ctr">
              <a:buNone/>
            </a:pPr>
            <a:r>
              <a:rPr lang="fr-FR" sz="4400" dirty="0" smtClean="0"/>
              <a:t>Présentation de la Section </a:t>
            </a:r>
          </a:p>
          <a:p>
            <a:pPr marL="0" indent="0" algn="ctr">
              <a:buNone/>
            </a:pPr>
            <a:r>
              <a:rPr lang="fr-FR" sz="4400" dirty="0" smtClean="0"/>
              <a:t>d’Enseignement Professionnel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7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fr-FR" sz="4400" dirty="0" smtClean="0"/>
              <a:t>Des formations diplômantes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56356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BACCALAUREAT PROFESSIONNEL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211618" y="398359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Métiers du Commerce et de la Vente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453562" y="3772970"/>
            <a:ext cx="206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Assistance à la Gestion des Organisations et de leurs activités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486" y="2132856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Option A : </a:t>
            </a:r>
          </a:p>
          <a:p>
            <a:pPr algn="ctr"/>
            <a:r>
              <a:rPr lang="fr-FR" sz="1600" dirty="0" smtClean="0"/>
              <a:t>Animation et gestion de l'espace commercial</a:t>
            </a:r>
            <a:r>
              <a:rPr lang="fr-FR" sz="1600" b="1" dirty="0" smtClean="0"/>
              <a:t> 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99750" y="2118256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Option B : </a:t>
            </a:r>
            <a:r>
              <a:rPr lang="fr-FR" sz="1600" dirty="0" smtClean="0"/>
              <a:t>Prospection clientèle et valorisation de l'offre commerciale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608503" y="5520223"/>
            <a:ext cx="23762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/>
              <a:t>CERTIFICAT </a:t>
            </a:r>
          </a:p>
          <a:p>
            <a:pPr algn="ctr"/>
            <a:r>
              <a:rPr lang="fr-FR" sz="1700" b="1" dirty="0" smtClean="0"/>
              <a:t>D’APTITUDE</a:t>
            </a:r>
          </a:p>
          <a:p>
            <a:pPr algn="ctr"/>
            <a:r>
              <a:rPr lang="fr-FR" sz="1700" b="1" dirty="0" smtClean="0"/>
              <a:t>PROFESSIONNELLE</a:t>
            </a:r>
            <a:endParaRPr lang="fr-FR" sz="1700" b="1" dirty="0"/>
          </a:p>
        </p:txBody>
      </p:sp>
      <p:sp>
        <p:nvSpPr>
          <p:cNvPr id="10" name="Flèche vers le haut 9"/>
          <p:cNvSpPr/>
          <p:nvPr/>
        </p:nvSpPr>
        <p:spPr>
          <a:xfrm rot="19542134">
            <a:off x="3144999" y="4981005"/>
            <a:ext cx="390711" cy="481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 rot="19542134">
            <a:off x="1326731" y="3198145"/>
            <a:ext cx="390711" cy="481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haut 11"/>
          <p:cNvSpPr/>
          <p:nvPr/>
        </p:nvSpPr>
        <p:spPr>
          <a:xfrm rot="2310005">
            <a:off x="2904882" y="3214982"/>
            <a:ext cx="390711" cy="481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haut 12"/>
          <p:cNvSpPr/>
          <p:nvPr/>
        </p:nvSpPr>
        <p:spPr>
          <a:xfrm>
            <a:off x="7569661" y="4969418"/>
            <a:ext cx="390711" cy="481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763415" y="3845750"/>
            <a:ext cx="206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Equipier polyvalent de commerce</a:t>
            </a:r>
            <a:endParaRPr lang="fr-FR" b="1" dirty="0"/>
          </a:p>
        </p:txBody>
      </p:sp>
      <p:sp>
        <p:nvSpPr>
          <p:cNvPr id="16" name="Flèche vers le haut 15"/>
          <p:cNvSpPr/>
          <p:nvPr/>
        </p:nvSpPr>
        <p:spPr>
          <a:xfrm rot="2310005">
            <a:off x="4713378" y="5168691"/>
            <a:ext cx="390711" cy="481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0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Une culture générale complète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5960690" y="220845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Mathématiques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5252007"/>
            <a:ext cx="297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 langues étrangères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065823" y="2907324"/>
            <a:ext cx="229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Lettres-histoire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531820" y="23843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EPS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55575" y="3094275"/>
            <a:ext cx="229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Economie-droit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03878" y="5973343"/>
            <a:ext cx="229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Arts appliqués</a:t>
            </a:r>
            <a:endParaRPr lang="fr-FR" sz="2400" dirty="0"/>
          </a:p>
        </p:txBody>
      </p:sp>
      <p:pic>
        <p:nvPicPr>
          <p:cNvPr id="1030" name="Picture 6" descr="gifs allemag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69" y="5947273"/>
            <a:ext cx="952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fs espag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06" y="5938941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fs athletis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71" y="1546084"/>
            <a:ext cx="1919897" cy="13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fs royaume-un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51" y="4699358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fs tirelir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5361"/>
            <a:ext cx="952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ifs bureau-cray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84" y="4702482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0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6" name="Picture 22" descr="Image associé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76" y="3371347"/>
            <a:ext cx="1949827" cy="13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gadgetfreeks.com/wp-content/uploads/2019/06/World-Environment-Day-Imag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7" y="4538766"/>
            <a:ext cx="1476770" cy="16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64" y="5852427"/>
            <a:ext cx="417892" cy="3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64" y="5742510"/>
            <a:ext cx="620049" cy="2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 descr="Résultat de recherche d'images pour &quot;transparent calculatrice gif&quot;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29" descr="Résultat de recherche d'images pour &quot;transparent calculatrice gif&quot;"/>
          <p:cNvSpPr>
            <a:spLocks noChangeAspect="1" noChangeArrowheads="1"/>
          </p:cNvSpPr>
          <p:nvPr/>
        </p:nvSpPr>
        <p:spPr bwMode="auto">
          <a:xfrm>
            <a:off x="307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55" name="Picture 31" descr="Résultat de recherche d'images pour &quot;transparent calculatrice gif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13" y="2173485"/>
            <a:ext cx="26574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7994" y="5716441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PSE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93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70156"/>
            <a:ext cx="9324528" cy="1054250"/>
          </a:xfrm>
        </p:spPr>
        <p:txBody>
          <a:bodyPr/>
          <a:lstStyle/>
          <a:p>
            <a:r>
              <a:rPr lang="fr-FR" sz="4000" dirty="0" smtClean="0"/>
              <a:t>Un enseignement professionnel adapté</a:t>
            </a:r>
            <a:endParaRPr lang="fr-FR" sz="4000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683568" y="6121488"/>
            <a:ext cx="7756263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Pro Métiers du Commerce et de la Vente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5646" y="2019752"/>
            <a:ext cx="2808312" cy="4104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fr-FR" sz="1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ebdings"/>
              </a:rPr>
              <a:t>Métiers du commerce</a:t>
            </a:r>
            <a:endParaRPr lang="fr-FR" sz="1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sz="4000" b="1" dirty="0" smtClean="0"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Accueillir le client en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magasin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Prendre en charge le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client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Vendre des produits et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de services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Aménager le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magasin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Conseiller le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client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Fidéliser le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client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Animer le rayon ou le magasin</a:t>
            </a:r>
          </a:p>
          <a:p>
            <a:pPr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5940152" y="2054840"/>
            <a:ext cx="2808312" cy="4104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fr-FR" sz="1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ebdings"/>
              </a:rPr>
              <a:t>Métiers de la vente</a:t>
            </a:r>
            <a:endParaRPr lang="fr-FR" sz="1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sz="4000" b="1" dirty="0" smtClean="0">
              <a:latin typeface="Trebuchet MS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chemeClr val="accent5"/>
                </a:solidFill>
                <a:latin typeface="Trebuchet MS" pitchFamily="34" charset="0"/>
              </a:rPr>
              <a:t>Prendre en charge le client en agence ou par </a:t>
            </a:r>
            <a:r>
              <a:rPr lang="fr-FR" sz="4800" b="1" dirty="0" smtClean="0">
                <a:solidFill>
                  <a:schemeClr val="accent5"/>
                </a:solidFill>
                <a:latin typeface="Trebuchet MS" pitchFamily="34" charset="0"/>
              </a:rPr>
              <a:t>téléphone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chemeClr val="accent5"/>
              </a:solidFill>
              <a:latin typeface="Trebuchet MS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chemeClr val="accent5"/>
                </a:solidFill>
                <a:latin typeface="Trebuchet MS" pitchFamily="34" charset="0"/>
              </a:rPr>
              <a:t>Prospecter sur le terrain et vendre les produits et/ou les services de </a:t>
            </a:r>
            <a:r>
              <a:rPr lang="fr-FR" sz="4800" b="1" dirty="0" smtClean="0">
                <a:solidFill>
                  <a:schemeClr val="accent5"/>
                </a:solidFill>
                <a:latin typeface="Trebuchet MS" pitchFamily="34" charset="0"/>
              </a:rPr>
              <a:t>l’entreprise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chemeClr val="accent5"/>
              </a:solidFill>
              <a:latin typeface="Trebuchet MS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chemeClr val="accent5"/>
                </a:solidFill>
                <a:latin typeface="Trebuchet MS" pitchFamily="34" charset="0"/>
              </a:rPr>
              <a:t>Démarcher des futurs clients par </a:t>
            </a:r>
            <a:r>
              <a:rPr lang="fr-FR" sz="4800" b="1" dirty="0" smtClean="0">
                <a:solidFill>
                  <a:schemeClr val="accent5"/>
                </a:solidFill>
                <a:latin typeface="Trebuchet MS" pitchFamily="34" charset="0"/>
              </a:rPr>
              <a:t>téléphone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4800" b="1" dirty="0">
              <a:solidFill>
                <a:schemeClr val="accent5"/>
              </a:solidFill>
              <a:latin typeface="Trebuchet MS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4800" b="1" dirty="0">
                <a:solidFill>
                  <a:schemeClr val="accent5"/>
                </a:solidFill>
                <a:latin typeface="Trebuchet MS" pitchFamily="34" charset="0"/>
              </a:rPr>
              <a:t>Mettre à jour le fichier client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dirty="0" smtClean="0">
                <a:solidFill>
                  <a:schemeClr val="accent5"/>
                </a:solidFill>
              </a:rPr>
              <a:t> </a:t>
            </a:r>
            <a:endParaRPr lang="fr-FR" sz="1600" dirty="0">
              <a:solidFill>
                <a:schemeClr val="accent5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31" y="2348880"/>
            <a:ext cx="2118536" cy="309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70156"/>
            <a:ext cx="9324528" cy="1054250"/>
          </a:xfrm>
        </p:spPr>
        <p:txBody>
          <a:bodyPr/>
          <a:lstStyle/>
          <a:p>
            <a:r>
              <a:rPr lang="fr-FR" sz="4000" dirty="0" smtClean="0"/>
              <a:t>Un enseignement professionnel adapté</a:t>
            </a:r>
            <a:endParaRPr lang="fr-FR" sz="4000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683568" y="6121488"/>
            <a:ext cx="7756263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Pro AGORA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1886" y="2060848"/>
            <a:ext cx="2736850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Pôle 1 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64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Gestion des relations avec les clients, les usagers et les adhérents</a:t>
            </a:r>
            <a:endParaRPr lang="fr-FR" sz="64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988059" y="2348880"/>
            <a:ext cx="3096344" cy="3528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Pôle 2 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Organisation et suivi de l’activité de production (de biens et services)</a:t>
            </a: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280867" y="4365104"/>
            <a:ext cx="2790554" cy="186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Pôle 3 :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Administration du personnel</a:t>
            </a:r>
            <a:endParaRPr lang="fr-FR" sz="4800" b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buFontTx/>
              <a:buChar char="-"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418">
            <a:off x="6630066" y="1667936"/>
            <a:ext cx="2092156" cy="25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570156"/>
            <a:ext cx="9324528" cy="1054250"/>
          </a:xfrm>
        </p:spPr>
        <p:txBody>
          <a:bodyPr/>
          <a:lstStyle/>
          <a:p>
            <a:r>
              <a:rPr lang="fr-FR" sz="4000" dirty="0" smtClean="0"/>
              <a:t>Un enseignement professionnel adapté</a:t>
            </a:r>
            <a:endParaRPr lang="fr-FR" sz="4000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683568" y="6121488"/>
            <a:ext cx="7756263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Equipier polyvalent de commerce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1886" y="2060848"/>
            <a:ext cx="2736850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Participer </a:t>
            </a:r>
            <a:r>
              <a:rPr lang="fr-FR" sz="6400" b="1" dirty="0">
                <a:solidFill>
                  <a:srgbClr val="FF6600"/>
                </a:solidFill>
                <a:latin typeface="Trebuchet MS" pitchFamily="34" charset="0"/>
              </a:rPr>
              <a:t>à la passation des commandes </a:t>
            </a: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fournisseurs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6400" b="1" dirty="0">
              <a:solidFill>
                <a:srgbClr val="FF6600"/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Réceptionner et Stocker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6400" b="1" dirty="0">
              <a:solidFill>
                <a:srgbClr val="FF6600"/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6400" b="1" dirty="0" smtClean="0">
                <a:solidFill>
                  <a:srgbClr val="FF6600"/>
                </a:solidFill>
                <a:latin typeface="Trebuchet MS" pitchFamily="34" charset="0"/>
              </a:rPr>
              <a:t>Préparer </a:t>
            </a:r>
            <a:r>
              <a:rPr lang="fr-FR" sz="6400" b="1" dirty="0">
                <a:solidFill>
                  <a:srgbClr val="FF6600"/>
                </a:solidFill>
                <a:latin typeface="Trebuchet MS" pitchFamily="34" charset="0"/>
              </a:rPr>
              <a:t>les commandes destinées aux clients</a:t>
            </a:r>
            <a:endParaRPr lang="fr-FR" sz="64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988059" y="2348880"/>
            <a:ext cx="3096344" cy="3528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Approvisionner</a:t>
            </a:r>
            <a:r>
              <a:rPr lang="fr-FR" sz="19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, mettre en rayon et </a:t>
            </a: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ranger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Mettre </a:t>
            </a:r>
            <a:r>
              <a:rPr lang="fr-FR" sz="19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en valeur les produits et l'espace </a:t>
            </a: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commercial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Participer </a:t>
            </a:r>
            <a:r>
              <a:rPr lang="fr-FR" sz="19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aux opérations de conditionnement des </a:t>
            </a: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produits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Installer </a:t>
            </a:r>
            <a:r>
              <a:rPr lang="fr-FR" sz="19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et mettre à jour la </a:t>
            </a: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signalétique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1900" b="1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Lutter </a:t>
            </a:r>
            <a:r>
              <a:rPr lang="fr-FR" sz="19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contre la </a:t>
            </a:r>
            <a:r>
              <a:rPr lang="fr-FR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démarque</a:t>
            </a: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280867" y="4084482"/>
            <a:ext cx="2790554" cy="186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Prendre contact avec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le client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Accompagner </a:t>
            </a: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le parcours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client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Finaliser </a:t>
            </a:r>
            <a:r>
              <a:rPr lang="fr-FR" sz="4800" b="1" dirty="0">
                <a:solidFill>
                  <a:srgbClr val="00B050"/>
                </a:solidFill>
                <a:latin typeface="Trebuchet MS" pitchFamily="34" charset="0"/>
              </a:rPr>
              <a:t>la prise en charge du </a:t>
            </a:r>
            <a:r>
              <a:rPr lang="fr-FR" sz="4800" b="1" dirty="0" smtClean="0">
                <a:solidFill>
                  <a:srgbClr val="00B050"/>
                </a:solidFill>
                <a:latin typeface="Trebuchet MS" pitchFamily="34" charset="0"/>
              </a:rPr>
              <a:t>client</a:t>
            </a:r>
          </a:p>
          <a:p>
            <a:pPr marL="0">
              <a:spcBef>
                <a:spcPts val="0"/>
              </a:spcBef>
              <a:buFontTx/>
              <a:buChar char="-"/>
              <a:defRPr/>
            </a:pPr>
            <a:endParaRPr lang="fr-FR" sz="48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324528" cy="1054250"/>
          </a:xfrm>
        </p:spPr>
        <p:txBody>
          <a:bodyPr/>
          <a:lstStyle/>
          <a:p>
            <a:r>
              <a:rPr lang="fr-FR" sz="4000" dirty="0" smtClean="0"/>
              <a:t>Organisation des études</a:t>
            </a:r>
            <a:endParaRPr lang="fr-FR" sz="4000" dirty="0"/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 rot="20930813">
            <a:off x="611560" y="2636912"/>
            <a:ext cx="28438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Enseignements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professionnels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 rot="339391">
            <a:off x="5002686" y="2583758"/>
            <a:ext cx="28438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Enseignements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Généraux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2842446" y="3962264"/>
            <a:ext cx="316971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Accompagnement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personnalisé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 rot="976681">
            <a:off x="611561" y="5235898"/>
            <a:ext cx="28438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Co-intervention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 rot="20930813">
            <a:off x="4858670" y="5243909"/>
            <a:ext cx="28438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Réalisation d’un chef d’œuvre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6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80528" y="548680"/>
            <a:ext cx="9324528" cy="1054250"/>
          </a:xfrm>
        </p:spPr>
        <p:txBody>
          <a:bodyPr/>
          <a:lstStyle/>
          <a:p>
            <a:r>
              <a:rPr lang="fr-FR" sz="4000" dirty="0" smtClean="0"/>
              <a:t>Des périodes de formation en entreprise</a:t>
            </a:r>
            <a:endParaRPr lang="fr-FR" sz="4000" dirty="0"/>
          </a:p>
        </p:txBody>
      </p:sp>
      <p:sp>
        <p:nvSpPr>
          <p:cNvPr id="5" name="Flèche droite rayée 4"/>
          <p:cNvSpPr/>
          <p:nvPr/>
        </p:nvSpPr>
        <p:spPr>
          <a:xfrm>
            <a:off x="428625" y="2071688"/>
            <a:ext cx="3600450" cy="1439862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 semaines en seconde</a:t>
            </a:r>
          </a:p>
        </p:txBody>
      </p:sp>
      <p:sp>
        <p:nvSpPr>
          <p:cNvPr id="6" name="Flèche droite rayée 5"/>
          <p:cNvSpPr/>
          <p:nvPr/>
        </p:nvSpPr>
        <p:spPr>
          <a:xfrm>
            <a:off x="1357313" y="3286125"/>
            <a:ext cx="3529012" cy="151288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 semaines en première</a:t>
            </a:r>
          </a:p>
        </p:txBody>
      </p:sp>
      <p:sp>
        <p:nvSpPr>
          <p:cNvPr id="7" name="Flèche droite rayée 6"/>
          <p:cNvSpPr/>
          <p:nvPr/>
        </p:nvSpPr>
        <p:spPr>
          <a:xfrm>
            <a:off x="2143125" y="4572000"/>
            <a:ext cx="3529013" cy="1512888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 semaines en terminale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683568" y="6121488"/>
            <a:ext cx="7756263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Baccalauréat Professionnel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603">
            <a:off x="5587385" y="1924105"/>
            <a:ext cx="3075743" cy="30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392</TotalTime>
  <Words>394</Words>
  <Application>Microsoft Office PowerPoint</Application>
  <PresentationFormat>Affichage à l'écran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Livre relié</vt:lpstr>
      <vt:lpstr>Présentation PowerPoint</vt:lpstr>
      <vt:lpstr>Présentation PowerPoint</vt:lpstr>
      <vt:lpstr>Des formations diplômantes</vt:lpstr>
      <vt:lpstr>Une culture générale complète</vt:lpstr>
      <vt:lpstr>Un enseignement professionnel adapté</vt:lpstr>
      <vt:lpstr>Un enseignement professionnel adapté</vt:lpstr>
      <vt:lpstr>Un enseignement professionnel adapté</vt:lpstr>
      <vt:lpstr>Organisation des études</vt:lpstr>
      <vt:lpstr>Des périodes de formation en entreprise</vt:lpstr>
      <vt:lpstr>Des périodes de formation en entreprise</vt:lpstr>
      <vt:lpstr>Des projets variés</vt:lpstr>
      <vt:lpstr>Les résultats d’examen</vt:lpstr>
      <vt:lpstr>Quel avenir ?</vt:lpstr>
      <vt:lpstr>Pour plus d’informations</vt:lpstr>
    </vt:vector>
  </TitlesOfParts>
  <Company>CRIF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Masotti</dc:creator>
  <cp:lastModifiedBy>DDFPT</cp:lastModifiedBy>
  <cp:revision>38</cp:revision>
  <dcterms:created xsi:type="dcterms:W3CDTF">2019-12-10T13:22:51Z</dcterms:created>
  <dcterms:modified xsi:type="dcterms:W3CDTF">2020-05-18T13:02:12Z</dcterms:modified>
</cp:coreProperties>
</file>