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4DAE2"/>
          </a:solidFill>
        </a:fill>
      </a:tcStyle>
    </a:wholeTbl>
    <a:band2H>
      <a:tcTxStyle b="def" i="def"/>
      <a:tcStyle>
        <a:tcBdr/>
        <a:fill>
          <a:solidFill>
            <a:srgbClr val="EBEDF1"/>
          </a:solidFill>
        </a:fill>
      </a:tcStyle>
    </a:band2H>
    <a:firstCol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EFE5CE"/>
          </a:solidFill>
        </a:fill>
      </a:tcStyle>
    </a:wholeTbl>
    <a:band2H>
      <a:tcTxStyle b="def" i="def"/>
      <a:tcStyle>
        <a:tcBdr/>
        <a:fill>
          <a:solidFill>
            <a:srgbClr val="F7F2E8"/>
          </a:solidFill>
        </a:fill>
      </a:tcStyle>
    </a:band2H>
    <a:firstCol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BD8DF"/>
          </a:solidFill>
        </a:fill>
      </a:tcStyle>
    </a:wholeTbl>
    <a:band2H>
      <a:tcTxStyle b="def" i="def"/>
      <a:tcStyle>
        <a:tcBdr/>
        <a:fill>
          <a:solidFill>
            <a:srgbClr val="EEECF0"/>
          </a:solidFill>
        </a:fill>
      </a:tcStyle>
    </a:band2H>
    <a:firstCol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7E7"/>
          </a:solidFill>
        </a:fill>
      </a:tcStyle>
    </a:wholeTbl>
    <a:band2H>
      <a:tcTxStyle b="def" i="def"/>
      <a:tcStyle>
        <a:tcBdr/>
        <a:fill>
          <a:solidFill>
            <a:srgbClr val="24383E"/>
          </a:solidFill>
        </a:fill>
      </a:tcStyle>
    </a:band2H>
    <a:firstCol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4383E"/>
          </a:solidFill>
        </a:fill>
      </a:tcStyle>
    </a:lastRow>
    <a:firstRow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CDCBCB"/>
          </a:solidFill>
        </a:fill>
      </a:tcStyle>
    </a:wholeTbl>
    <a:band2H>
      <a:tcTxStyle b="def" i="def"/>
      <a:tcStyle>
        <a:tcBdr/>
        <a:fill>
          <a:solidFill>
            <a:srgbClr val="E8E7E7"/>
          </a:solidFill>
        </a:fill>
      </a:tcStyle>
    </a:band2H>
    <a:firstCol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Col>
    <a:lastRow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lastRow>
    <a:firstRow>
      <a:tcTxStyle b="on" i="off">
        <a:fontRef idx="maj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firstCol>
    <a:lastRow>
      <a:tcTxStyle b="on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</a:lvl1pPr>
            <a:lvl2pPr algn="ctr">
              <a:spcBef>
                <a:spcPts val="0"/>
              </a:spcBef>
              <a:buBlip>
                <a:blip r:embed="rId2"/>
              </a:buBlip>
            </a:lvl2pPr>
            <a:lvl3pPr algn="ctr">
              <a:spcBef>
                <a:spcPts val="0"/>
              </a:spcBef>
              <a:buBlip>
                <a:blip r:embed="rId2"/>
              </a:buBlip>
            </a:lvl3pPr>
            <a:lvl4pPr algn="ctr">
              <a:spcBef>
                <a:spcPts val="0"/>
              </a:spcBef>
              <a:buBlip>
                <a:blip r:embed="rId2"/>
              </a:buBlip>
            </a:lvl4pPr>
            <a:lvl5pPr algn="ctr">
              <a:spcBef>
                <a:spcPts val="0"/>
              </a:spcBef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/>
          <a:lstStyle/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574800" y="114300"/>
            <a:ext cx="9855200" cy="6502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5283200" y="2819400"/>
            <a:ext cx="8565282" cy="5651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1400" y="762000"/>
            <a:ext cx="4660900" cy="3075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6901629" y="3197026"/>
            <a:ext cx="5380146" cy="81153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37299" y="9296400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e Français en Seconde"/>
          <p:cNvSpPr txBox="1"/>
          <p:nvPr>
            <p:ph type="ctrTitle"/>
          </p:nvPr>
        </p:nvSpPr>
        <p:spPr>
          <a:xfrm>
            <a:off x="1397000" y="812800"/>
            <a:ext cx="10464800" cy="3467100"/>
          </a:xfrm>
          <a:prstGeom prst="rect">
            <a:avLst/>
          </a:prstGeom>
        </p:spPr>
        <p:txBody>
          <a:bodyPr/>
          <a:lstStyle/>
          <a:p>
            <a:pPr/>
            <a:r>
              <a:t>Le Français en Seconde</a:t>
            </a:r>
          </a:p>
        </p:txBody>
      </p:sp>
      <p:sp>
        <p:nvSpPr>
          <p:cNvPr id="120" name="Corp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th-1.jpeg" descr="th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4900" y="4921746"/>
            <a:ext cx="5715000" cy="355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th-3.jpeg" descr="th-3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0020" y="566313"/>
            <a:ext cx="11544760" cy="6079944"/>
          </a:xfrm>
          <a:prstGeom prst="rect">
            <a:avLst/>
          </a:prstGeom>
        </p:spPr>
      </p:pic>
      <p:sp>
        <p:nvSpPr>
          <p:cNvPr id="150" name="S’inspirer des grands auteurs"/>
          <p:cNvSpPr txBox="1"/>
          <p:nvPr>
            <p:ph type="title"/>
          </p:nvPr>
        </p:nvSpPr>
        <p:spPr>
          <a:xfrm>
            <a:off x="1269999" y="7072431"/>
            <a:ext cx="10464801" cy="1270003"/>
          </a:xfrm>
          <a:prstGeom prst="rect">
            <a:avLst/>
          </a:prstGeom>
        </p:spPr>
        <p:txBody>
          <a:bodyPr/>
          <a:lstStyle>
            <a:lvl1pPr defTabSz="484886">
              <a:defRPr sz="5900"/>
            </a:lvl1pPr>
          </a:lstStyle>
          <a:p>
            <a:pPr/>
            <a:r>
              <a:t>S’inspirer des grands auteurs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rganisation des c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Organisation des cours</a:t>
            </a:r>
          </a:p>
        </p:txBody>
      </p:sp>
      <p:sp>
        <p:nvSpPr>
          <p:cNvPr id="153" name="Il y a 4 heures de cours par semaine en classe entiè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Il y a 4 heures de cours par semaine en classe entière</a:t>
            </a:r>
          </a:p>
          <a:p>
            <a:pPr>
              <a:buBlip>
                <a:blip r:embed="rId2"/>
              </a:buBlip>
            </a:pPr>
            <a:r>
              <a:t>Une heure en demi-groupe</a:t>
            </a:r>
          </a:p>
          <a:p>
            <a:pPr>
              <a:buBlip>
                <a:blip r:embed="rId2"/>
              </a:buBlip>
            </a:pPr>
            <a:r>
              <a:t>Travaux de groupe, autonomie, évaluations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jectif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Objectifs</a:t>
            </a:r>
          </a:p>
        </p:txBody>
      </p:sp>
      <p:sp>
        <p:nvSpPr>
          <p:cNvPr id="156" name="Se préparer au bac français qui a lieu en Premiè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1705" indent="-441705" defTabSz="549148">
              <a:spcBef>
                <a:spcPts val="2800"/>
              </a:spcBef>
              <a:buBlip>
                <a:blip r:embed="rId2"/>
              </a:buBlip>
              <a:defRPr sz="3572"/>
            </a:pPr>
            <a:r>
              <a:t>Se préparer au bac français qui a lieu en Première</a:t>
            </a:r>
          </a:p>
          <a:p>
            <a:pPr marL="441705" indent="-441705" defTabSz="549148">
              <a:spcBef>
                <a:spcPts val="2800"/>
              </a:spcBef>
              <a:buBlip>
                <a:blip r:embed="rId2"/>
              </a:buBlip>
              <a:defRPr sz="3572"/>
            </a:pPr>
            <a:r>
              <a:t>Choisir une filière littéraire avec la spécialité « Humanités »</a:t>
            </a:r>
          </a:p>
          <a:p>
            <a:pPr marL="441705" indent="-441705" defTabSz="549148">
              <a:spcBef>
                <a:spcPts val="2800"/>
              </a:spcBef>
              <a:buBlip>
                <a:blip r:embed="rId2"/>
              </a:buBlip>
              <a:defRPr sz="3572"/>
            </a:pPr>
            <a:r>
              <a:t>S’épanouir grâce à la culture littéraire et à la connaissance des grands textes de la littérature</a:t>
            </a:r>
          </a:p>
          <a:p>
            <a:pPr marL="441705" indent="-441705" defTabSz="549148">
              <a:spcBef>
                <a:spcPts val="2800"/>
              </a:spcBef>
              <a:buBlip>
                <a:blip r:embed="rId2"/>
              </a:buBlip>
              <a:defRPr sz="3572"/>
            </a:pPr>
            <a:r>
              <a:t>Apprendre à exercer son esprit critique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Une équipe de professeurs dynamiqu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Une équipe de professeurs dynamiques</a:t>
            </a:r>
          </a:p>
        </p:txBody>
      </p:sp>
      <p:sp>
        <p:nvSpPr>
          <p:cNvPr id="124" name="Qui travaillent en collaborati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60830">
              <a:defRPr sz="3400"/>
            </a:pPr>
            <a:r>
              <a:t>Qui travaillent en collaboration</a:t>
            </a:r>
          </a:p>
          <a:p>
            <a:pPr defTabSz="560830">
              <a:defRPr sz="3400"/>
            </a:pPr>
            <a:r>
              <a:t>Notre devise : « liberté et souplesse 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es attendus de la classe de Secon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0">
              <a:defRPr sz="5100"/>
            </a:lvl1pPr>
          </a:lstStyle>
          <a:p>
            <a:pPr/>
            <a:r>
              <a:t>Les attendus de la classe de Seconde</a:t>
            </a:r>
          </a:p>
        </p:txBody>
      </p:sp>
      <p:sp>
        <p:nvSpPr>
          <p:cNvPr id="127" name="La maîtrise de la lect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2400"/>
              </a:spcBef>
              <a:buBlip>
                <a:blip r:embed="rId2"/>
              </a:buBlip>
              <a:defRPr sz="3000"/>
            </a:pPr>
          </a:p>
          <a:p>
            <a:pPr marL="375920" indent="-375920" defTabSz="467359">
              <a:spcBef>
                <a:spcPts val="2400"/>
              </a:spcBef>
              <a:buBlip>
                <a:blip r:embed="rId2"/>
              </a:buBlip>
              <a:defRPr sz="3000"/>
            </a:pPr>
            <a:r>
              <a:t>La maîtrise de la lecture </a:t>
            </a:r>
          </a:p>
          <a:p>
            <a:pPr marL="375920" indent="-375920" defTabSz="467359">
              <a:spcBef>
                <a:spcPts val="2400"/>
              </a:spcBef>
              <a:buBlip>
                <a:blip r:embed="rId2"/>
              </a:buBlip>
              <a:defRPr sz="3000"/>
            </a:pPr>
            <a:r>
              <a:t>Se constituer une culture littéraire et artistique</a:t>
            </a:r>
          </a:p>
          <a:p>
            <a:pPr marL="375920" indent="-375920" defTabSz="467359">
              <a:spcBef>
                <a:spcPts val="2400"/>
              </a:spcBef>
              <a:buBlip>
                <a:blip r:embed="rId2"/>
              </a:buBlip>
              <a:defRPr sz="3000"/>
            </a:pPr>
            <a:r>
              <a:t>Etudier la Langue au lycée en lien avec les textes ce qui permet de progresser dans la maîtrise de sa propre langue</a:t>
            </a:r>
          </a:p>
          <a:p>
            <a:pPr marL="375920" indent="-375920" defTabSz="467359">
              <a:spcBef>
                <a:spcPts val="2400"/>
              </a:spcBef>
              <a:buBlip>
                <a:blip r:embed="rId2"/>
              </a:buBlip>
              <a:defRPr sz="3000"/>
            </a:pPr>
            <a:r>
              <a:t>Analyser les textes pour en éclaircir le sens caché</a:t>
            </a:r>
          </a:p>
          <a:p>
            <a:pPr marL="375920" indent="-375920" defTabSz="467359">
              <a:spcBef>
                <a:spcPts val="2400"/>
              </a:spcBef>
              <a:buBlip>
                <a:blip r:embed="rId2"/>
              </a:buBlip>
              <a:defRPr sz="3000"/>
            </a:pPr>
            <a:r>
              <a:t> Maîtriser  l’oral et  l’écrit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Lire </a:t>
            </a:r>
          </a:p>
        </p:txBody>
      </p:sp>
      <p:sp>
        <p:nvSpPr>
          <p:cNvPr id="130" name="Découvrir le plaisir de lire avec des projets : le défi lecture, un concours inter-seconde et des projets en lien avec le CD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Découvrir le plaisir de lire avec des projets : le défi lecture, un concours inter-seconde et des projets en lien avec le CDI</a:t>
            </a:r>
          </a:p>
          <a:p>
            <a:pPr>
              <a:buBlip>
                <a:blip r:embed="rId2"/>
              </a:buBlip>
            </a:pPr>
            <a:r>
              <a:t>Au lycée, la lecture d’oeuvres intégrales permet d’améliorer son écriture et de se cultiver.</a:t>
            </a:r>
          </a:p>
        </p:txBody>
      </p:sp>
      <p:pic>
        <p:nvPicPr>
          <p:cNvPr id="131" name="th-5.jpeg" descr="th-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481954"/>
            <a:ext cx="5241253" cy="2620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h-2.jpeg" descr="th-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23007" y="1370623"/>
            <a:ext cx="9969501" cy="5257805"/>
          </a:xfrm>
          <a:prstGeom prst="rect">
            <a:avLst/>
          </a:prstGeom>
        </p:spPr>
      </p:pic>
      <p:sp>
        <p:nvSpPr>
          <p:cNvPr id="134" name="Un carnet de l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900"/>
            </a:lvl1pPr>
          </a:lstStyle>
          <a:p>
            <a:pPr/>
            <a:r>
              <a:t>Un carnet de lecture </a:t>
            </a:r>
          </a:p>
        </p:txBody>
      </p:sp>
      <p:sp>
        <p:nvSpPr>
          <p:cNvPr id="135" name="Vous permettra de partager vos lectures de manière créativ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0830">
              <a:defRPr sz="3400"/>
            </a:lvl1pPr>
          </a:lstStyle>
          <a:p>
            <a:pPr/>
            <a:r>
              <a:t>Vous permettra de partager vos lectures de manière créative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4 objets d’étude principau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600"/>
            </a:lvl1pPr>
          </a:lstStyle>
          <a:p>
            <a:pPr/>
            <a:r>
              <a:t>4 objets d’étude principaux </a:t>
            </a:r>
          </a:p>
        </p:txBody>
      </p:sp>
      <p:sp>
        <p:nvSpPr>
          <p:cNvPr id="138" name="La poésie , du Moyen Age au XVIIIème sièc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La poésie , du Moyen Age au XVIIIème siècle</a:t>
            </a:r>
          </a:p>
          <a:p>
            <a:pPr>
              <a:buBlip>
                <a:blip r:embed="rId2"/>
              </a:buBlip>
            </a:pPr>
            <a:r>
              <a:t>La littérature d’idée et la presse, du XIXème au XXIème siècle </a:t>
            </a:r>
          </a:p>
          <a:p>
            <a:pPr>
              <a:buBlip>
                <a:blip r:embed="rId2"/>
              </a:buBlip>
            </a:pPr>
            <a:r>
              <a:t>Le roman et le récit, du XVIIIème siècle au XXIème siècle</a:t>
            </a:r>
          </a:p>
          <a:p>
            <a:pPr>
              <a:buBlip>
                <a:blip r:embed="rId2"/>
              </a:buBlip>
            </a:pPr>
            <a:r>
              <a:t>Le théâtre, du XVIIème siècle au XXIème siècle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n élargit la connaissance des textes par l’étude de la peinture, du cinéma, de la photographie, du dessin de presse, de la sculpture et ce pour enrichir sa cultur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3800"/>
            </a:lvl1pPr>
          </a:lstStyle>
          <a:p>
            <a:pPr/>
            <a:r>
              <a:t>On élargit la connaissance des textes par l’étude de la peinture, du cinéma, de la photographie, du dessin de presse, de la sculpture et ce pour enrichir sa culture.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ntraînement aux exercices de bac oral et écr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0">
              <a:defRPr sz="5100"/>
            </a:lvl1pPr>
          </a:lstStyle>
          <a:p>
            <a:pPr/>
            <a:r>
              <a:t>Entraînement aux exercices de bac oral et écrit</a:t>
            </a:r>
          </a:p>
        </p:txBody>
      </p:sp>
      <p:sp>
        <p:nvSpPr>
          <p:cNvPr id="143" name="Le Bac français se passe en fin de Premiè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2900"/>
              </a:spcBef>
              <a:buBlip>
                <a:blip r:embed="rId2"/>
              </a:buBlip>
              <a:defRPr sz="3700"/>
            </a:pPr>
            <a:r>
              <a:t>Le Bac français se passe en fin de Première</a:t>
            </a:r>
          </a:p>
          <a:p>
            <a:pPr marL="465201" indent="-465201" defTabSz="578358">
              <a:spcBef>
                <a:spcPts val="2900"/>
              </a:spcBef>
              <a:buBlip>
                <a:blip r:embed="rId2"/>
              </a:buBlip>
              <a:defRPr sz="3700"/>
            </a:pPr>
            <a:r>
              <a:t>Dès la seconde cependant on s’entraîne aux exercices du bac écrit : commentaire, contraction-essai, dissertation , et bac oral.</a:t>
            </a:r>
          </a:p>
          <a:p>
            <a:pPr marL="465201" indent="-465201" defTabSz="578358">
              <a:spcBef>
                <a:spcPts val="2900"/>
              </a:spcBef>
              <a:buBlip>
                <a:blip r:embed="rId2"/>
              </a:buBlip>
              <a:defRPr sz="3700"/>
            </a:pPr>
            <a:r>
              <a:t>L’oral est en effet très présent dans la matière, autant que dans l’étude d’une langue vivante!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h.jpeg" descr="th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23007" y="1370623"/>
            <a:ext cx="9969501" cy="5257805"/>
          </a:xfrm>
          <a:prstGeom prst="rect">
            <a:avLst/>
          </a:prstGeom>
        </p:spPr>
      </p:pic>
      <p:sp>
        <p:nvSpPr>
          <p:cNvPr id="146" name="Lire pour mieux écr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900"/>
            </a:lvl1pPr>
          </a:lstStyle>
          <a:p>
            <a:pPr/>
            <a:r>
              <a:t>Lire pour mieux écrire </a:t>
            </a:r>
          </a:p>
        </p:txBody>
      </p:sp>
      <p:sp>
        <p:nvSpPr>
          <p:cNvPr id="147" name="Écrire pour exprimer ses goûts et ses émotions, défendre ses opinions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0830">
              <a:defRPr sz="3400"/>
            </a:lvl1pPr>
          </a:lstStyle>
          <a:p>
            <a:pPr/>
            <a:r>
              <a:t>Écrire pour exprimer ses goûts et ses émotions, défendre ses opinions.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